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22"/>
  </p:notesMasterIdLst>
  <p:handoutMasterIdLst>
    <p:handoutMasterId r:id="rId23"/>
  </p:handoutMasterIdLst>
  <p:sldIdLst>
    <p:sldId id="256" r:id="rId3"/>
    <p:sldId id="266" r:id="rId4"/>
    <p:sldId id="317" r:id="rId5"/>
    <p:sldId id="299" r:id="rId6"/>
    <p:sldId id="316" r:id="rId7"/>
    <p:sldId id="318" r:id="rId8"/>
    <p:sldId id="300" r:id="rId9"/>
    <p:sldId id="303" r:id="rId10"/>
    <p:sldId id="304" r:id="rId11"/>
    <p:sldId id="306" r:id="rId12"/>
    <p:sldId id="319" r:id="rId13"/>
    <p:sldId id="320" r:id="rId14"/>
    <p:sldId id="321" r:id="rId15"/>
    <p:sldId id="322" r:id="rId16"/>
    <p:sldId id="323" r:id="rId17"/>
    <p:sldId id="330" r:id="rId18"/>
    <p:sldId id="326" r:id="rId19"/>
    <p:sldId id="327" r:id="rId20"/>
    <p:sldId id="328" r:id="rId21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hoda Busch" initials="RB" lastIdx="1" clrIdx="0"/>
  <p:cmAuthor id="1" name="Gunda Kohlke" initials="guko" lastIdx="10" clrIdx="1"/>
  <p:cmAuthor id="2" name="Silke Bernd" initials="SB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CCE4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31" autoAdjust="0"/>
  </p:normalViewPr>
  <p:slideViewPr>
    <p:cSldViewPr>
      <p:cViewPr varScale="1">
        <p:scale>
          <a:sx n="109" d="100"/>
          <a:sy n="109" d="100"/>
        </p:scale>
        <p:origin x="-8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commentAuthors" Target="commentAuthors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B2867-FC94-4539-93F4-B53CA51D8623}" type="datetimeFigureOut">
              <a:rPr lang="de-DE" smtClean="0"/>
              <a:t>12.10.14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13ABF-75F0-4DB2-80F8-09D32717605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7892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9BBF2-40BC-433E-BA5B-CDB6ECE8D236}" type="datetimeFigureOut">
              <a:rPr lang="en-US" smtClean="0"/>
              <a:pPr/>
              <a:t>12.10.14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F5B5F-BA96-4A21-AEDC-089809D2994B}" type="slidenum">
              <a:rPr lang="en-IE" smtClean="0"/>
              <a:pPr/>
              <a:t>‹Nr.›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38494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ED8922-E31F-43D9-8CF1-C6DC62BED241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IE" sz="1500" b="1" dirty="0"/>
          </a:p>
        </p:txBody>
      </p:sp>
    </p:spTree>
    <p:extLst>
      <p:ext uri="{BB962C8B-B14F-4D97-AF65-F5344CB8AC3E}">
        <p14:creationId xmlns:p14="http://schemas.microsoft.com/office/powerpoint/2010/main" val="2369602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6"/>
          <p:cNvSpPr>
            <a:spLocks noChangeShapeType="1"/>
          </p:cNvSpPr>
          <p:nvPr/>
        </p:nvSpPr>
        <p:spPr bwMode="auto">
          <a:xfrm>
            <a:off x="685374" y="1524000"/>
            <a:ext cx="7849233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88340" tIns="44170" rIns="88340" bIns="44170" anchor="ctr"/>
          <a:lstStyle/>
          <a:p>
            <a:pPr>
              <a:defRPr/>
            </a:pPr>
            <a:endParaRPr lang="en-IE" dirty="0"/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826481" y="6165547"/>
            <a:ext cx="6842881" cy="6048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88340" tIns="44170" rIns="88340" bIns="44170" anchor="ctr"/>
          <a:lstStyle/>
          <a:p>
            <a:pPr>
              <a:defRPr/>
            </a:pPr>
            <a:endParaRPr lang="en-IE" dirty="0"/>
          </a:p>
        </p:txBody>
      </p:sp>
      <p:pic>
        <p:nvPicPr>
          <p:cNvPr id="5" name="Picture 8" descr="EUFRGBG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0944" y="332620"/>
            <a:ext cx="2161563" cy="990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4" name="Rectangle 2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547517" y="2707822"/>
            <a:ext cx="6400955" cy="1752297"/>
          </a:xfrm>
          <a:prstGeom prst="rect">
            <a:avLst/>
          </a:prstGeom>
          <a:noFill/>
          <a:ln w="38100" cmpd="dbl">
            <a:miter lim="800000"/>
            <a:headEnd/>
            <a:tailEnd/>
          </a:ln>
        </p:spPr>
        <p:txBody>
          <a:bodyPr vert="horz" wrap="square" lIns="91393" tIns="45697" rIns="91393" bIns="45697" numCol="1" anchor="t" anchorCtr="0" compatLnSpc="1">
            <a:prstTxWarp prst="textNoShape">
              <a:avLst/>
            </a:prstTxWarp>
          </a:bodyPr>
          <a:lstStyle>
            <a:lvl1pPr marL="0" indent="0" algn="ctr">
              <a:defRPr/>
            </a:lvl1pPr>
          </a:lstStyle>
          <a:p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826480" y="6245679"/>
            <a:ext cx="2090234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498" y="6245679"/>
            <a:ext cx="2895005" cy="476250"/>
          </a:xfrm>
        </p:spPr>
        <p:txBody>
          <a:bodyPr/>
          <a:lstStyle>
            <a:lvl1pPr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www.eufami.org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2915" y="6245679"/>
            <a:ext cx="2133652" cy="476250"/>
          </a:xfrm>
        </p:spPr>
        <p:txBody>
          <a:bodyPr/>
          <a:lstStyle>
            <a:lvl1pPr>
              <a:defRPr sz="2000" smtClean="0"/>
            </a:lvl1pPr>
          </a:lstStyle>
          <a:p>
            <a:pPr>
              <a:defRPr/>
            </a:pPr>
            <a:fld id="{5C6D7AF0-8B94-4211-BE66-B0D6FE6C73CE}" type="slidenum">
              <a:rPr lang="en-GB"/>
              <a:pPr>
                <a:defRPr/>
              </a:pPr>
              <a:t>‹Nr.›</a:t>
            </a:fld>
            <a:r>
              <a:rPr lang="en-GB" dirty="0"/>
              <a:t>www.eufami.org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33" y="275167"/>
            <a:ext cx="8229134" cy="1143000"/>
          </a:xfrm>
          <a:prstGeom prst="rect">
            <a:avLst/>
          </a:prstGeom>
        </p:spPr>
        <p:txBody>
          <a:bodyPr lIns="88340" tIns="44170" rIns="88340" bIns="44170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433" y="1599596"/>
            <a:ext cx="8229134" cy="4526643"/>
          </a:xfrm>
          <a:prstGeom prst="rect">
            <a:avLst/>
          </a:prstGeom>
        </p:spPr>
        <p:txBody>
          <a:bodyPr vert="eaVert" lIns="88340" tIns="44170" rIns="88340" bIns="4417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www.eufami.org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FEC87-22BB-4D3E-B4D8-599E84E8E5A0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447" y="275167"/>
            <a:ext cx="2056121" cy="5851071"/>
          </a:xfrm>
          <a:prstGeom prst="rect">
            <a:avLst/>
          </a:prstGeom>
        </p:spPr>
        <p:txBody>
          <a:bodyPr vert="eaVert" lIns="88340" tIns="44170" rIns="88340" bIns="44170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433" y="275167"/>
            <a:ext cx="6024154" cy="5851071"/>
          </a:xfrm>
          <a:prstGeom prst="rect">
            <a:avLst/>
          </a:prstGeom>
        </p:spPr>
        <p:txBody>
          <a:bodyPr vert="eaVert" lIns="88340" tIns="44170" rIns="88340" bIns="4417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www.eufami.org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35B1B-D263-439A-A1F2-7636E8FCADC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74" y="2130275"/>
            <a:ext cx="7773253" cy="1469571"/>
          </a:xfrm>
          <a:prstGeom prst="rect">
            <a:avLst/>
          </a:prstGeom>
        </p:spPr>
        <p:txBody>
          <a:bodyPr lIns="88340" tIns="44170" rIns="88340" bIns="44170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298" y="3885595"/>
            <a:ext cx="6399404" cy="1753810"/>
          </a:xfrm>
          <a:prstGeom prst="rect">
            <a:avLst/>
          </a:prstGeom>
        </p:spPr>
        <p:txBody>
          <a:bodyPr lIns="88340" tIns="44170" rIns="88340" bIns="44170"/>
          <a:lstStyle>
            <a:lvl1pPr marL="0" indent="0" algn="ctr">
              <a:buNone/>
              <a:defRPr/>
            </a:lvl1pPr>
            <a:lvl2pPr marL="441701" indent="0" algn="ctr">
              <a:buNone/>
              <a:defRPr/>
            </a:lvl2pPr>
            <a:lvl3pPr marL="883402" indent="0" algn="ctr">
              <a:buNone/>
              <a:defRPr/>
            </a:lvl3pPr>
            <a:lvl4pPr marL="1325103" indent="0" algn="ctr">
              <a:buNone/>
              <a:defRPr/>
            </a:lvl4pPr>
            <a:lvl5pPr marL="1766804" indent="0" algn="ctr">
              <a:buNone/>
              <a:defRPr/>
            </a:lvl5pPr>
            <a:lvl6pPr marL="2208505" indent="0" algn="ctr">
              <a:buNone/>
              <a:defRPr/>
            </a:lvl6pPr>
            <a:lvl7pPr marL="2650206" indent="0" algn="ctr">
              <a:buNone/>
              <a:defRPr/>
            </a:lvl7pPr>
            <a:lvl8pPr marL="3091906" indent="0" algn="ctr">
              <a:buNone/>
              <a:defRPr/>
            </a:lvl8pPr>
            <a:lvl9pPr marL="3533607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www.eufami.org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E4409-5076-47D2-AE5F-3A35B42313C8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1472" y="1440000"/>
            <a:ext cx="7920000" cy="4678362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>
                <a:solidFill>
                  <a:srgbClr val="182B52"/>
                </a:solidFill>
              </a:defRPr>
            </a:lvl1pPr>
            <a:lvl2pPr>
              <a:defRPr>
                <a:solidFill>
                  <a:srgbClr val="182B52"/>
                </a:solidFill>
              </a:defRPr>
            </a:lvl2pPr>
            <a:lvl3pPr>
              <a:defRPr>
                <a:solidFill>
                  <a:srgbClr val="182B52"/>
                </a:solidFill>
              </a:defRPr>
            </a:lvl3pPr>
            <a:lvl4pPr>
              <a:defRPr>
                <a:solidFill>
                  <a:srgbClr val="182B52"/>
                </a:solidFill>
              </a:defRPr>
            </a:lvl4pPr>
            <a:lvl5pPr>
              <a:defRPr>
                <a:solidFill>
                  <a:srgbClr val="182B5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571472" y="0"/>
            <a:ext cx="7995666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nl-NL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4BF27-D125-4370-94E5-433051001A5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74" y="2130275"/>
            <a:ext cx="7773253" cy="14695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298" y="3885596"/>
            <a:ext cx="6399404" cy="17538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1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83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24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66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08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49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91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33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 smtClean="0"/>
              <a:t>www.eufami.org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83BCD-AE97-40B7-8294-73D46B340057}" type="slidenum">
              <a:rPr lang="en-IE"/>
              <a:pPr>
                <a:defRPr/>
              </a:pPr>
              <a:t>‹Nr.›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 smtClean="0"/>
              <a:t>www.eufami.org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7D99D-1A34-4BD7-BDF1-6093138921EC}" type="slidenum">
              <a:rPr lang="en-IE"/>
              <a:pPr>
                <a:defRPr/>
              </a:pPr>
              <a:t>‹Nr.›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588" y="4407203"/>
            <a:ext cx="7771702" cy="136222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588" y="2907393"/>
            <a:ext cx="7771702" cy="1499810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41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833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249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666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08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499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0916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333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 smtClean="0"/>
              <a:t>www.eufami.org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1D435-70D3-40C7-B675-D88E00F520E2}" type="slidenum">
              <a:rPr lang="en-IE"/>
              <a:pPr>
                <a:defRPr/>
              </a:pPr>
              <a:t>‹Nr.›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433" y="1599597"/>
            <a:ext cx="4039362" cy="452664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656" y="1599597"/>
            <a:ext cx="4040913" cy="452664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 smtClean="0"/>
              <a:t>www.eufami.org</a:t>
            </a:r>
            <a:endParaRPr lang="en-I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CE5B0-00B5-497D-BAAA-34A6304A6DA8}" type="slidenum">
              <a:rPr lang="en-IE"/>
              <a:pPr>
                <a:defRPr/>
              </a:pPr>
              <a:t>‹Nr.›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33" y="1534584"/>
            <a:ext cx="4039362" cy="641048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663" indent="0">
              <a:buNone/>
              <a:defRPr sz="1900" b="1"/>
            </a:lvl2pPr>
            <a:lvl3pPr marL="883326" indent="0">
              <a:buNone/>
              <a:defRPr sz="1700" b="1"/>
            </a:lvl3pPr>
            <a:lvl4pPr marL="1324989" indent="0">
              <a:buNone/>
              <a:defRPr sz="1500" b="1"/>
            </a:lvl4pPr>
            <a:lvl5pPr marL="1766651" indent="0">
              <a:buNone/>
              <a:defRPr sz="1500" b="1"/>
            </a:lvl5pPr>
            <a:lvl6pPr marL="2208314" indent="0">
              <a:buNone/>
              <a:defRPr sz="1500" b="1"/>
            </a:lvl6pPr>
            <a:lvl7pPr marL="2649977" indent="0">
              <a:buNone/>
              <a:defRPr sz="1500" b="1"/>
            </a:lvl7pPr>
            <a:lvl8pPr marL="3091639" indent="0">
              <a:buNone/>
              <a:defRPr sz="1500" b="1"/>
            </a:lvl8pPr>
            <a:lvl9pPr marL="3533301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33" y="2175633"/>
            <a:ext cx="4039362" cy="3950607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56" y="1534584"/>
            <a:ext cx="4040913" cy="641048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663" indent="0">
              <a:buNone/>
              <a:defRPr sz="1900" b="1"/>
            </a:lvl2pPr>
            <a:lvl3pPr marL="883326" indent="0">
              <a:buNone/>
              <a:defRPr sz="1700" b="1"/>
            </a:lvl3pPr>
            <a:lvl4pPr marL="1324989" indent="0">
              <a:buNone/>
              <a:defRPr sz="1500" b="1"/>
            </a:lvl4pPr>
            <a:lvl5pPr marL="1766651" indent="0">
              <a:buNone/>
              <a:defRPr sz="1500" b="1"/>
            </a:lvl5pPr>
            <a:lvl6pPr marL="2208314" indent="0">
              <a:buNone/>
              <a:defRPr sz="1500" b="1"/>
            </a:lvl6pPr>
            <a:lvl7pPr marL="2649977" indent="0">
              <a:buNone/>
              <a:defRPr sz="1500" b="1"/>
            </a:lvl7pPr>
            <a:lvl8pPr marL="3091639" indent="0">
              <a:buNone/>
              <a:defRPr sz="1500" b="1"/>
            </a:lvl8pPr>
            <a:lvl9pPr marL="3533301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56" y="2175633"/>
            <a:ext cx="4040913" cy="3950607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 smtClean="0"/>
              <a:t>www.eufami.org</a:t>
            </a:r>
            <a:endParaRPr lang="en-IE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E2277-04FB-4DE7-BAC3-7164E83BD98A}" type="slidenum">
              <a:rPr lang="en-IE"/>
              <a:pPr>
                <a:defRPr/>
              </a:pPr>
              <a:t>‹Nr.›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 smtClean="0"/>
              <a:t>www.eufami.org</a:t>
            </a:r>
            <a:endParaRPr lang="en-IE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BB6B1-9067-44DB-BF41-B01C26A5A29E}" type="slidenum">
              <a:rPr lang="en-IE"/>
              <a:pPr>
                <a:defRPr/>
              </a:pPr>
              <a:t>‹Nr.›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33" y="275167"/>
            <a:ext cx="8229134" cy="1143000"/>
          </a:xfrm>
          <a:prstGeom prst="rect">
            <a:avLst/>
          </a:prstGeom>
        </p:spPr>
        <p:txBody>
          <a:bodyPr lIns="88340" tIns="44170" rIns="88340" bIns="44170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433" y="1599596"/>
            <a:ext cx="8229134" cy="4526643"/>
          </a:xfrm>
          <a:prstGeom prst="rect">
            <a:avLst/>
          </a:prstGeom>
        </p:spPr>
        <p:txBody>
          <a:bodyPr lIns="88340" tIns="44170" rIns="88340" bIns="4417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www.eufami.org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6BD00-1082-4DAC-9A30-ECA6EC60BC3C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 smtClean="0"/>
              <a:t>www.eufami.org</a:t>
            </a:r>
            <a:endParaRPr lang="en-IE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F7332-8284-49FD-BC28-D810A8013A52}" type="slidenum">
              <a:rPr lang="en-IE"/>
              <a:pPr>
                <a:defRPr/>
              </a:pPr>
              <a:t>‹Nr.›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34" y="273655"/>
            <a:ext cx="3008201" cy="1161143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727" y="273655"/>
            <a:ext cx="5110840" cy="585258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34" y="1434798"/>
            <a:ext cx="3008201" cy="4691440"/>
          </a:xfrm>
        </p:spPr>
        <p:txBody>
          <a:bodyPr/>
          <a:lstStyle>
            <a:lvl1pPr marL="0" indent="0">
              <a:buNone/>
              <a:defRPr sz="1400"/>
            </a:lvl1pPr>
            <a:lvl2pPr marL="441663" indent="0">
              <a:buNone/>
              <a:defRPr sz="1200"/>
            </a:lvl2pPr>
            <a:lvl3pPr marL="883326" indent="0">
              <a:buNone/>
              <a:defRPr sz="1000"/>
            </a:lvl3pPr>
            <a:lvl4pPr marL="1324989" indent="0">
              <a:buNone/>
              <a:defRPr sz="900"/>
            </a:lvl4pPr>
            <a:lvl5pPr marL="1766651" indent="0">
              <a:buNone/>
              <a:defRPr sz="900"/>
            </a:lvl5pPr>
            <a:lvl6pPr marL="2208314" indent="0">
              <a:buNone/>
              <a:defRPr sz="900"/>
            </a:lvl6pPr>
            <a:lvl7pPr marL="2649977" indent="0">
              <a:buNone/>
              <a:defRPr sz="900"/>
            </a:lvl7pPr>
            <a:lvl8pPr marL="3091639" indent="0">
              <a:buNone/>
              <a:defRPr sz="900"/>
            </a:lvl8pPr>
            <a:lvl9pPr marL="353330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 smtClean="0"/>
              <a:t>www.eufami.org</a:t>
            </a:r>
            <a:endParaRPr lang="en-I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34924-DDA3-4160-991E-AF9CF01F6800}" type="slidenum">
              <a:rPr lang="en-IE"/>
              <a:pPr>
                <a:defRPr/>
              </a:pPr>
              <a:t>‹Nr.›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17" y="4800298"/>
            <a:ext cx="5486090" cy="566964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517" y="612323"/>
            <a:ext cx="5486090" cy="4115405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41663" indent="0">
              <a:buNone/>
              <a:defRPr sz="2700"/>
            </a:lvl2pPr>
            <a:lvl3pPr marL="883326" indent="0">
              <a:buNone/>
              <a:defRPr sz="2300"/>
            </a:lvl3pPr>
            <a:lvl4pPr marL="1324989" indent="0">
              <a:buNone/>
              <a:defRPr sz="1900"/>
            </a:lvl4pPr>
            <a:lvl5pPr marL="1766651" indent="0">
              <a:buNone/>
              <a:defRPr sz="1900"/>
            </a:lvl5pPr>
            <a:lvl6pPr marL="2208314" indent="0">
              <a:buNone/>
              <a:defRPr sz="1900"/>
            </a:lvl6pPr>
            <a:lvl7pPr marL="2649977" indent="0">
              <a:buNone/>
              <a:defRPr sz="1900"/>
            </a:lvl7pPr>
            <a:lvl8pPr marL="3091639" indent="0">
              <a:buNone/>
              <a:defRPr sz="1900"/>
            </a:lvl8pPr>
            <a:lvl9pPr marL="3533301" indent="0">
              <a:buNone/>
              <a:defRPr sz="1900"/>
            </a:lvl9pPr>
          </a:lstStyle>
          <a:p>
            <a:pPr lvl="0"/>
            <a:endParaRPr lang="en-IE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517" y="5367262"/>
            <a:ext cx="5486090" cy="804333"/>
          </a:xfrm>
        </p:spPr>
        <p:txBody>
          <a:bodyPr/>
          <a:lstStyle>
            <a:lvl1pPr marL="0" indent="0">
              <a:buNone/>
              <a:defRPr sz="1400"/>
            </a:lvl1pPr>
            <a:lvl2pPr marL="441663" indent="0">
              <a:buNone/>
              <a:defRPr sz="1200"/>
            </a:lvl2pPr>
            <a:lvl3pPr marL="883326" indent="0">
              <a:buNone/>
              <a:defRPr sz="1000"/>
            </a:lvl3pPr>
            <a:lvl4pPr marL="1324989" indent="0">
              <a:buNone/>
              <a:defRPr sz="900"/>
            </a:lvl4pPr>
            <a:lvl5pPr marL="1766651" indent="0">
              <a:buNone/>
              <a:defRPr sz="900"/>
            </a:lvl5pPr>
            <a:lvl6pPr marL="2208314" indent="0">
              <a:buNone/>
              <a:defRPr sz="900"/>
            </a:lvl6pPr>
            <a:lvl7pPr marL="2649977" indent="0">
              <a:buNone/>
              <a:defRPr sz="900"/>
            </a:lvl7pPr>
            <a:lvl8pPr marL="3091639" indent="0">
              <a:buNone/>
              <a:defRPr sz="900"/>
            </a:lvl8pPr>
            <a:lvl9pPr marL="353330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 smtClean="0"/>
              <a:t>www.eufami.org</a:t>
            </a:r>
            <a:endParaRPr lang="en-I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D1BAC-6ACB-4ED6-9E63-B0EDD00A19FF}" type="slidenum">
              <a:rPr lang="en-IE"/>
              <a:pPr>
                <a:defRPr/>
              </a:pPr>
              <a:t>‹Nr.›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 smtClean="0"/>
              <a:t>www.eufami.org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D54AE-996F-49B0-BCE9-B9FA7D1D9D96}" type="slidenum">
              <a:rPr lang="en-IE"/>
              <a:pPr>
                <a:defRPr/>
              </a:pPr>
              <a:t>‹Nr.›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448" y="275168"/>
            <a:ext cx="2056121" cy="58510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433" y="275168"/>
            <a:ext cx="6024154" cy="5851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 dirty="0" smtClean="0"/>
              <a:t>www.eufami.org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6E4E7-13DA-40C0-9ACB-7D2998C9A8FE}" type="slidenum">
              <a:rPr lang="en-IE"/>
              <a:pPr>
                <a:defRPr/>
              </a:pPr>
              <a:t>‹Nr.›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588" y="4407203"/>
            <a:ext cx="7771702" cy="1362226"/>
          </a:xfrm>
          <a:prstGeom prst="rect">
            <a:avLst/>
          </a:prstGeom>
        </p:spPr>
        <p:txBody>
          <a:bodyPr lIns="88340" tIns="44170" rIns="88340" bIns="44170"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588" y="2907393"/>
            <a:ext cx="7771702" cy="1499810"/>
          </a:xfrm>
          <a:prstGeom prst="rect">
            <a:avLst/>
          </a:prstGeom>
        </p:spPr>
        <p:txBody>
          <a:bodyPr lIns="88340" tIns="44170" rIns="88340" bIns="44170" anchor="b"/>
          <a:lstStyle>
            <a:lvl1pPr marL="0" indent="0">
              <a:buNone/>
              <a:defRPr sz="1900"/>
            </a:lvl1pPr>
            <a:lvl2pPr marL="441701" indent="0">
              <a:buNone/>
              <a:defRPr sz="1700"/>
            </a:lvl2pPr>
            <a:lvl3pPr marL="883402" indent="0">
              <a:buNone/>
              <a:defRPr sz="1500"/>
            </a:lvl3pPr>
            <a:lvl4pPr marL="1325103" indent="0">
              <a:buNone/>
              <a:defRPr sz="1400"/>
            </a:lvl4pPr>
            <a:lvl5pPr marL="1766804" indent="0">
              <a:buNone/>
              <a:defRPr sz="1400"/>
            </a:lvl5pPr>
            <a:lvl6pPr marL="2208505" indent="0">
              <a:buNone/>
              <a:defRPr sz="1400"/>
            </a:lvl6pPr>
            <a:lvl7pPr marL="2650206" indent="0">
              <a:buNone/>
              <a:defRPr sz="1400"/>
            </a:lvl7pPr>
            <a:lvl8pPr marL="3091906" indent="0">
              <a:buNone/>
              <a:defRPr sz="1400"/>
            </a:lvl8pPr>
            <a:lvl9pPr marL="353360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www.eufami.org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A6660-B700-4EA7-AF5E-DFE12A8E711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33" y="275167"/>
            <a:ext cx="8229134" cy="1143000"/>
          </a:xfrm>
          <a:prstGeom prst="rect">
            <a:avLst/>
          </a:prstGeom>
        </p:spPr>
        <p:txBody>
          <a:bodyPr lIns="88340" tIns="44170" rIns="88340" bIns="44170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433" y="1599596"/>
            <a:ext cx="4039362" cy="4526643"/>
          </a:xfrm>
          <a:prstGeom prst="rect">
            <a:avLst/>
          </a:prstGeom>
        </p:spPr>
        <p:txBody>
          <a:bodyPr lIns="88340" tIns="44170" rIns="88340" bIns="44170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655" y="1599596"/>
            <a:ext cx="4040913" cy="4526643"/>
          </a:xfrm>
          <a:prstGeom prst="rect">
            <a:avLst/>
          </a:prstGeom>
        </p:spPr>
        <p:txBody>
          <a:bodyPr lIns="88340" tIns="44170" rIns="88340" bIns="44170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www.eufami.org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A8D4B-FB38-4257-827A-7C9BDE7BBB7C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33" y="275167"/>
            <a:ext cx="8229134" cy="1143000"/>
          </a:xfrm>
          <a:prstGeom prst="rect">
            <a:avLst/>
          </a:prstGeom>
        </p:spPr>
        <p:txBody>
          <a:bodyPr lIns="88340" tIns="44170" rIns="88340" bIns="4417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33" y="1534584"/>
            <a:ext cx="4039362" cy="641048"/>
          </a:xfrm>
          <a:prstGeom prst="rect">
            <a:avLst/>
          </a:prstGeom>
        </p:spPr>
        <p:txBody>
          <a:bodyPr lIns="88340" tIns="44170" rIns="88340" bIns="44170" anchor="b"/>
          <a:lstStyle>
            <a:lvl1pPr marL="0" indent="0">
              <a:buNone/>
              <a:defRPr sz="2300" b="1"/>
            </a:lvl1pPr>
            <a:lvl2pPr marL="441701" indent="0">
              <a:buNone/>
              <a:defRPr sz="1900" b="1"/>
            </a:lvl2pPr>
            <a:lvl3pPr marL="883402" indent="0">
              <a:buNone/>
              <a:defRPr sz="1700" b="1"/>
            </a:lvl3pPr>
            <a:lvl4pPr marL="1325103" indent="0">
              <a:buNone/>
              <a:defRPr sz="1500" b="1"/>
            </a:lvl4pPr>
            <a:lvl5pPr marL="1766804" indent="0">
              <a:buNone/>
              <a:defRPr sz="1500" b="1"/>
            </a:lvl5pPr>
            <a:lvl6pPr marL="2208505" indent="0">
              <a:buNone/>
              <a:defRPr sz="1500" b="1"/>
            </a:lvl6pPr>
            <a:lvl7pPr marL="2650206" indent="0">
              <a:buNone/>
              <a:defRPr sz="1500" b="1"/>
            </a:lvl7pPr>
            <a:lvl8pPr marL="3091906" indent="0">
              <a:buNone/>
              <a:defRPr sz="1500" b="1"/>
            </a:lvl8pPr>
            <a:lvl9pPr marL="3533607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33" y="2175632"/>
            <a:ext cx="4039362" cy="3950607"/>
          </a:xfrm>
          <a:prstGeom prst="rect">
            <a:avLst/>
          </a:prstGeom>
        </p:spPr>
        <p:txBody>
          <a:bodyPr lIns="88340" tIns="44170" rIns="88340" bIns="44170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55" y="1534584"/>
            <a:ext cx="4040913" cy="641048"/>
          </a:xfrm>
          <a:prstGeom prst="rect">
            <a:avLst/>
          </a:prstGeom>
        </p:spPr>
        <p:txBody>
          <a:bodyPr lIns="88340" tIns="44170" rIns="88340" bIns="44170" anchor="b"/>
          <a:lstStyle>
            <a:lvl1pPr marL="0" indent="0">
              <a:buNone/>
              <a:defRPr sz="2300" b="1"/>
            </a:lvl1pPr>
            <a:lvl2pPr marL="441701" indent="0">
              <a:buNone/>
              <a:defRPr sz="1900" b="1"/>
            </a:lvl2pPr>
            <a:lvl3pPr marL="883402" indent="0">
              <a:buNone/>
              <a:defRPr sz="1700" b="1"/>
            </a:lvl3pPr>
            <a:lvl4pPr marL="1325103" indent="0">
              <a:buNone/>
              <a:defRPr sz="1500" b="1"/>
            </a:lvl4pPr>
            <a:lvl5pPr marL="1766804" indent="0">
              <a:buNone/>
              <a:defRPr sz="1500" b="1"/>
            </a:lvl5pPr>
            <a:lvl6pPr marL="2208505" indent="0">
              <a:buNone/>
              <a:defRPr sz="1500" b="1"/>
            </a:lvl6pPr>
            <a:lvl7pPr marL="2650206" indent="0">
              <a:buNone/>
              <a:defRPr sz="1500" b="1"/>
            </a:lvl7pPr>
            <a:lvl8pPr marL="3091906" indent="0">
              <a:buNone/>
              <a:defRPr sz="1500" b="1"/>
            </a:lvl8pPr>
            <a:lvl9pPr marL="3533607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55" y="2175632"/>
            <a:ext cx="4040913" cy="3950607"/>
          </a:xfrm>
          <a:prstGeom prst="rect">
            <a:avLst/>
          </a:prstGeom>
        </p:spPr>
        <p:txBody>
          <a:bodyPr lIns="88340" tIns="44170" rIns="88340" bIns="44170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www.eufami.org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901D6-1DA8-4D8B-8B71-AFF90B7EDE23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33" y="275167"/>
            <a:ext cx="8229134" cy="1143000"/>
          </a:xfrm>
          <a:prstGeom prst="rect">
            <a:avLst/>
          </a:prstGeom>
        </p:spPr>
        <p:txBody>
          <a:bodyPr lIns="88340" tIns="44170" rIns="88340" bIns="44170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www.eufami.org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ED92D-0F0F-46B3-BF11-A17360245EB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www.eufami.org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88881-6FAC-4797-B708-3D01E3937977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33" y="273655"/>
            <a:ext cx="3008201" cy="1161143"/>
          </a:xfrm>
          <a:prstGeom prst="rect">
            <a:avLst/>
          </a:prstGeom>
        </p:spPr>
        <p:txBody>
          <a:bodyPr lIns="88340" tIns="44170" rIns="88340" bIns="44170"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727" y="273655"/>
            <a:ext cx="5110840" cy="5852583"/>
          </a:xfrm>
          <a:prstGeom prst="rect">
            <a:avLst/>
          </a:prstGeom>
        </p:spPr>
        <p:txBody>
          <a:bodyPr lIns="88340" tIns="44170" rIns="88340" bIns="44170"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33" y="1434798"/>
            <a:ext cx="3008201" cy="4691440"/>
          </a:xfrm>
          <a:prstGeom prst="rect">
            <a:avLst/>
          </a:prstGeom>
        </p:spPr>
        <p:txBody>
          <a:bodyPr lIns="88340" tIns="44170" rIns="88340" bIns="44170"/>
          <a:lstStyle>
            <a:lvl1pPr marL="0" indent="0">
              <a:buNone/>
              <a:defRPr sz="1400"/>
            </a:lvl1pPr>
            <a:lvl2pPr marL="441701" indent="0">
              <a:buNone/>
              <a:defRPr sz="1200"/>
            </a:lvl2pPr>
            <a:lvl3pPr marL="883402" indent="0">
              <a:buNone/>
              <a:defRPr sz="1000"/>
            </a:lvl3pPr>
            <a:lvl4pPr marL="1325103" indent="0">
              <a:buNone/>
              <a:defRPr sz="900"/>
            </a:lvl4pPr>
            <a:lvl5pPr marL="1766804" indent="0">
              <a:buNone/>
              <a:defRPr sz="900"/>
            </a:lvl5pPr>
            <a:lvl6pPr marL="2208505" indent="0">
              <a:buNone/>
              <a:defRPr sz="900"/>
            </a:lvl6pPr>
            <a:lvl7pPr marL="2650206" indent="0">
              <a:buNone/>
              <a:defRPr sz="900"/>
            </a:lvl7pPr>
            <a:lvl8pPr marL="3091906" indent="0">
              <a:buNone/>
              <a:defRPr sz="900"/>
            </a:lvl8pPr>
            <a:lvl9pPr marL="353360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www.eufami.org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3DD9F-082F-45D2-8298-704845441DC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16" y="4800298"/>
            <a:ext cx="5486090" cy="566964"/>
          </a:xfrm>
          <a:prstGeom prst="rect">
            <a:avLst/>
          </a:prstGeom>
        </p:spPr>
        <p:txBody>
          <a:bodyPr lIns="88340" tIns="44170" rIns="88340" bIns="44170"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516" y="612322"/>
            <a:ext cx="5486090" cy="4115405"/>
          </a:xfrm>
          <a:prstGeom prst="rect">
            <a:avLst/>
          </a:prstGeom>
        </p:spPr>
        <p:txBody>
          <a:bodyPr lIns="88340" tIns="44170" rIns="88340" bIns="44170"/>
          <a:lstStyle>
            <a:lvl1pPr marL="0" indent="0">
              <a:buNone/>
              <a:defRPr sz="3100"/>
            </a:lvl1pPr>
            <a:lvl2pPr marL="441701" indent="0">
              <a:buNone/>
              <a:defRPr sz="2700"/>
            </a:lvl2pPr>
            <a:lvl3pPr marL="883402" indent="0">
              <a:buNone/>
              <a:defRPr sz="2300"/>
            </a:lvl3pPr>
            <a:lvl4pPr marL="1325103" indent="0">
              <a:buNone/>
              <a:defRPr sz="1900"/>
            </a:lvl4pPr>
            <a:lvl5pPr marL="1766804" indent="0">
              <a:buNone/>
              <a:defRPr sz="1900"/>
            </a:lvl5pPr>
            <a:lvl6pPr marL="2208505" indent="0">
              <a:buNone/>
              <a:defRPr sz="1900"/>
            </a:lvl6pPr>
            <a:lvl7pPr marL="2650206" indent="0">
              <a:buNone/>
              <a:defRPr sz="1900"/>
            </a:lvl7pPr>
            <a:lvl8pPr marL="3091906" indent="0">
              <a:buNone/>
              <a:defRPr sz="1900"/>
            </a:lvl8pPr>
            <a:lvl9pPr marL="3533607" indent="0">
              <a:buNone/>
              <a:defRPr sz="1900"/>
            </a:lvl9pPr>
          </a:lstStyle>
          <a:p>
            <a:pPr lvl="0"/>
            <a:endParaRPr lang="en-IE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516" y="5367262"/>
            <a:ext cx="5486090" cy="804333"/>
          </a:xfrm>
          <a:prstGeom prst="rect">
            <a:avLst/>
          </a:prstGeom>
        </p:spPr>
        <p:txBody>
          <a:bodyPr lIns="88340" tIns="44170" rIns="88340" bIns="44170"/>
          <a:lstStyle>
            <a:lvl1pPr marL="0" indent="0">
              <a:buNone/>
              <a:defRPr sz="1400"/>
            </a:lvl1pPr>
            <a:lvl2pPr marL="441701" indent="0">
              <a:buNone/>
              <a:defRPr sz="1200"/>
            </a:lvl2pPr>
            <a:lvl3pPr marL="883402" indent="0">
              <a:buNone/>
              <a:defRPr sz="1000"/>
            </a:lvl3pPr>
            <a:lvl4pPr marL="1325103" indent="0">
              <a:buNone/>
              <a:defRPr sz="900"/>
            </a:lvl4pPr>
            <a:lvl5pPr marL="1766804" indent="0">
              <a:buNone/>
              <a:defRPr sz="900"/>
            </a:lvl5pPr>
            <a:lvl6pPr marL="2208505" indent="0">
              <a:buNone/>
              <a:defRPr sz="900"/>
            </a:lvl6pPr>
            <a:lvl7pPr marL="2650206" indent="0">
              <a:buNone/>
              <a:defRPr sz="900"/>
            </a:lvl7pPr>
            <a:lvl8pPr marL="3091906" indent="0">
              <a:buNone/>
              <a:defRPr sz="900"/>
            </a:lvl8pPr>
            <a:lvl9pPr marL="353360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www.eufami.org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EAAAF-72B8-4A60-826B-0583B8B46E6E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9359" y="6248703"/>
            <a:ext cx="2017356" cy="456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3" tIns="45697" rIns="91393" bIns="4569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498" y="6248703"/>
            <a:ext cx="2895005" cy="456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3" tIns="45697" rIns="91393" bIns="4569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mtClean="0">
                <a:solidFill>
                  <a:schemeClr val="accent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/>
              <a:t>www.eufami.org</a:t>
            </a:r>
            <a:endParaRPr lang="en-US" dirty="0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915" y="6248703"/>
            <a:ext cx="1905711" cy="456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3" tIns="45697" rIns="91393" bIns="4569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mtClean="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fld id="{EF7C675E-BA6F-482B-9F6D-5BB27CDD87D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>
            <a:off x="685374" y="1524000"/>
            <a:ext cx="7849233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88340" tIns="44170" rIns="88340" bIns="44170" anchor="ctr"/>
          <a:lstStyle/>
          <a:p>
            <a:pPr>
              <a:defRPr/>
            </a:pPr>
            <a:endParaRPr lang="en-IE" dirty="0"/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>
            <a:off x="683823" y="6165547"/>
            <a:ext cx="7850783" cy="6048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88340" tIns="44170" rIns="88340" bIns="44170" anchor="ctr"/>
          <a:lstStyle/>
          <a:p>
            <a:pPr>
              <a:defRPr/>
            </a:pPr>
            <a:endParaRPr lang="en-IE" dirty="0"/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3419116" y="332619"/>
            <a:ext cx="5256598" cy="46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3" tIns="45697" rIns="91393" bIns="45697">
            <a:spAutoFit/>
          </a:bodyPr>
          <a:lstStyle/>
          <a:p>
            <a:pPr defTabSz="914076" eaLnBrk="0" hangingPunct="0">
              <a:spcBef>
                <a:spcPct val="50000"/>
              </a:spcBef>
              <a:defRPr/>
            </a:pPr>
            <a:endParaRPr lang="es-ES" sz="2400">
              <a:latin typeface="Times New Roman" pitchFamily="18" charset="0"/>
            </a:endParaRPr>
          </a:p>
        </p:txBody>
      </p:sp>
      <p:pic>
        <p:nvPicPr>
          <p:cNvPr id="1032" name="Picture 8" descr="EUFAMI 20 years Logo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73760" y="273656"/>
            <a:ext cx="2141404" cy="89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87" r:id="rId13"/>
  </p:sldLayoutIdLst>
  <p:hf hdr="0" dt="0"/>
  <p:txStyles>
    <p:titleStyle>
      <a:lvl1pPr algn="ctr" defTabSz="914076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4076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defTabSz="914076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defTabSz="914076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defTabSz="914076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41701" algn="ctr" defTabSz="914076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883402" algn="ctr" defTabSz="914076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25103" algn="ctr" defTabSz="914076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766804" algn="ctr" defTabSz="914076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3545" indent="-343545" algn="l" defTabSz="914076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303" indent="-285265" algn="l" defTabSz="914076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"/>
        <a:defRPr sz="2800">
          <a:solidFill>
            <a:schemeClr val="tx1"/>
          </a:solidFill>
          <a:latin typeface="Times New Roman" pitchFamily="18" charset="0"/>
        </a:defRPr>
      </a:lvl2pPr>
      <a:lvl3pPr marL="1142595" indent="-228519" algn="l" defTabSz="914076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Times New Roman" pitchFamily="18" charset="0"/>
        </a:defRPr>
      </a:lvl3pPr>
      <a:lvl4pPr marL="1599633" indent="-228519" algn="l" defTabSz="914076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6670" indent="-228519" algn="l" defTabSz="914076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498371" indent="-228519" algn="l" defTabSz="914076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40072" indent="-228519" algn="l" defTabSz="914076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381773" indent="-228519" algn="l" defTabSz="914076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23474" indent="-228519" algn="l" defTabSz="914076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8834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1701" algn="l" defTabSz="8834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83402" algn="l" defTabSz="8834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5103" algn="l" defTabSz="8834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6804" algn="l" defTabSz="8834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08505" algn="l" defTabSz="8834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50206" algn="l" defTabSz="8834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91906" algn="l" defTabSz="8834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33607" algn="l" defTabSz="8834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433" y="275167"/>
            <a:ext cx="822913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332" tIns="44166" rIns="88332" bIns="4416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E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433" y="1599597"/>
            <a:ext cx="8229134" cy="4526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332" tIns="44166" rIns="88332" bIns="44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433" y="6356049"/>
            <a:ext cx="2133652" cy="365881"/>
          </a:xfrm>
          <a:prstGeom prst="rect">
            <a:avLst/>
          </a:prstGeom>
        </p:spPr>
        <p:txBody>
          <a:bodyPr vert="horz" lIns="88332" tIns="44166" rIns="88332" bIns="44166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498" y="6356049"/>
            <a:ext cx="2895005" cy="365881"/>
          </a:xfrm>
          <a:prstGeom prst="rect">
            <a:avLst/>
          </a:prstGeom>
        </p:spPr>
        <p:txBody>
          <a:bodyPr vert="horz" lIns="88332" tIns="44166" rIns="88332" bIns="44166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IE" dirty="0" smtClean="0"/>
              <a:t>www.eufami.org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2915" y="6356049"/>
            <a:ext cx="2133652" cy="365881"/>
          </a:xfrm>
          <a:prstGeom prst="rect">
            <a:avLst/>
          </a:prstGeom>
        </p:spPr>
        <p:txBody>
          <a:bodyPr vert="horz" lIns="88332" tIns="44166" rIns="88332" bIns="44166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66BD478-24E1-4AAC-B289-577C8BFAD7D1}" type="slidenum">
              <a:rPr lang="en-IE"/>
              <a:pPr>
                <a:defRPr/>
              </a:pPr>
              <a:t>‹Nr.›</a:t>
            </a:fld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5pPr>
      <a:lvl6pPr marL="441663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6pPr>
      <a:lvl7pPr marL="883326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7pPr>
      <a:lvl8pPr marL="1324989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8pPr>
      <a:lvl9pPr marL="1766651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9pPr>
    </p:titleStyle>
    <p:bodyStyle>
      <a:lvl1pPr marL="331248" indent="-331248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17702" indent="-276039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157" indent="-220831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45819" indent="-220831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87482" indent="-220831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29144" indent="-220831" algn="l" defTabSz="883326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0808" indent="-220831" algn="l" defTabSz="883326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12470" indent="-220831" algn="l" defTabSz="883326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54133" indent="-220831" algn="l" defTabSz="883326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33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1663" algn="l" defTabSz="8833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83326" algn="l" defTabSz="8833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4989" algn="l" defTabSz="8833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6651" algn="l" defTabSz="8833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08314" algn="l" defTabSz="8833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49977" algn="l" defTabSz="8833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91639" algn="l" defTabSz="8833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33301" algn="l" defTabSz="88332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4348" y="1809296"/>
            <a:ext cx="7858180" cy="4572032"/>
          </a:xfrm>
        </p:spPr>
        <p:txBody>
          <a:bodyPr/>
          <a:lstStyle/>
          <a:p>
            <a:r>
              <a:rPr lang="de-DE" sz="2800" dirty="0" smtClean="0">
                <a:solidFill>
                  <a:srgbClr val="000000"/>
                </a:solidFill>
              </a:rPr>
              <a:t>Leben mit Schizophrenie</a:t>
            </a:r>
          </a:p>
          <a:p>
            <a:r>
              <a:rPr lang="de-DE" sz="2400" cap="small" dirty="0" smtClean="0">
                <a:solidFill>
                  <a:srgbClr val="000000"/>
                </a:solidFill>
                <a:latin typeface="Copperplate Gothic Bold" pitchFamily="34" charset="0"/>
              </a:rPr>
              <a:t>Die entscheidende Rolle der Angehörigen</a:t>
            </a:r>
          </a:p>
          <a:p>
            <a:r>
              <a:rPr lang="de-DE" sz="2400" dirty="0" smtClean="0">
                <a:solidFill>
                  <a:srgbClr val="000000"/>
                </a:solidFill>
              </a:rPr>
              <a:t>Berlin, </a:t>
            </a:r>
            <a:r>
              <a:rPr lang="de-DE" sz="2200" dirty="0">
                <a:solidFill>
                  <a:srgbClr val="000000"/>
                </a:solidFill>
              </a:rPr>
              <a:t>8</a:t>
            </a:r>
            <a:r>
              <a:rPr lang="de-DE" sz="2200" dirty="0" smtClean="0">
                <a:solidFill>
                  <a:srgbClr val="000000"/>
                </a:solidFill>
              </a:rPr>
              <a:t>. Oktober 2014</a:t>
            </a:r>
          </a:p>
          <a:p>
            <a:endParaRPr lang="de-DE" sz="800" dirty="0" smtClean="0">
              <a:solidFill>
                <a:srgbClr val="000000"/>
              </a:solidFill>
            </a:endParaRPr>
          </a:p>
          <a:p>
            <a:r>
              <a:rPr lang="de-DE" sz="2000" dirty="0" smtClean="0">
                <a:solidFill>
                  <a:srgbClr val="000000"/>
                </a:solidFill>
              </a:rPr>
              <a:t>Erfahrungen der Angehörigen</a:t>
            </a:r>
            <a:br>
              <a:rPr lang="de-DE" sz="2000" dirty="0" smtClean="0">
                <a:solidFill>
                  <a:srgbClr val="000000"/>
                </a:solidFill>
              </a:rPr>
            </a:br>
            <a:r>
              <a:rPr lang="de-DE" sz="2000" dirty="0" smtClean="0">
                <a:solidFill>
                  <a:srgbClr val="000000"/>
                </a:solidFill>
              </a:rPr>
              <a:t>von Menschen mit Schizophrenie</a:t>
            </a:r>
          </a:p>
          <a:p>
            <a:endParaRPr lang="de-DE" sz="2000" dirty="0" smtClean="0">
              <a:solidFill>
                <a:srgbClr val="000000"/>
              </a:solidFill>
            </a:endParaRPr>
          </a:p>
          <a:p>
            <a:r>
              <a:rPr lang="de-DE" sz="2000" dirty="0" smtClean="0">
                <a:solidFill>
                  <a:srgbClr val="000000"/>
                </a:solidFill>
              </a:rPr>
              <a:t>Janine Berg-Peer</a:t>
            </a:r>
          </a:p>
          <a:p>
            <a:r>
              <a:rPr lang="de-DE" sz="2000" dirty="0" smtClean="0">
                <a:solidFill>
                  <a:srgbClr val="000000"/>
                </a:solidFill>
              </a:rPr>
              <a:t>BApK e.V.</a:t>
            </a:r>
          </a:p>
          <a:p>
            <a:r>
              <a:rPr lang="de-DE" sz="2000" dirty="0" smtClean="0">
                <a:solidFill>
                  <a:srgbClr val="000000"/>
                </a:solidFill>
              </a:rPr>
              <a:t>Deutsche Repräsentantin EUFAMI</a:t>
            </a:r>
          </a:p>
          <a:p>
            <a:r>
              <a:rPr lang="de-DE" sz="2000" dirty="0" smtClean="0">
                <a:solidFill>
                  <a:srgbClr val="000000"/>
                </a:solidFill>
              </a:rPr>
              <a:t>	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14290"/>
            <a:ext cx="25717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14290"/>
            <a:ext cx="268210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1500" y="1714487"/>
            <a:ext cx="8176964" cy="4403737"/>
          </a:xfrm>
        </p:spPr>
        <p:txBody>
          <a:bodyPr/>
          <a:lstStyle/>
          <a:p>
            <a:pPr marL="358775" lvl="1" indent="-358775">
              <a:buFont typeface="Arial" pitchFamily="34" charset="0"/>
              <a:buChar char="•"/>
              <a:defRPr/>
            </a:pPr>
            <a:r>
              <a:rPr lang="de-DE" sz="1800" dirty="0">
                <a:solidFill>
                  <a:srgbClr val="000000"/>
                </a:solidFill>
                <a:latin typeface="+mn-lt"/>
              </a:rPr>
              <a:t>Schätzung für </a:t>
            </a:r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EU</a:t>
            </a:r>
            <a:r>
              <a:rPr lang="de-DE" sz="1800" dirty="0">
                <a:solidFill>
                  <a:srgbClr val="000000"/>
                </a:solidFill>
                <a:latin typeface="+mn-lt"/>
              </a:rPr>
              <a:t>: 10 </a:t>
            </a:r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Mio. Angehörige von Menschen  </a:t>
            </a:r>
            <a:r>
              <a:rPr lang="de-DE" sz="1800" dirty="0">
                <a:solidFill>
                  <a:srgbClr val="000000"/>
                </a:solidFill>
                <a:latin typeface="+mn-lt"/>
              </a:rPr>
              <a:t>mit Schizophrenie</a:t>
            </a:r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358775" lvl="1" indent="-358775">
              <a:buFont typeface="Arial" pitchFamily="34" charset="0"/>
              <a:buChar char="•"/>
              <a:defRPr/>
            </a:pPr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Schätzung Deutschland: 1,2 – 1,5 Mio. Angehörige</a:t>
            </a:r>
            <a:endParaRPr lang="de-DE" sz="1800" dirty="0">
              <a:solidFill>
                <a:srgbClr val="000000"/>
              </a:solidFill>
              <a:latin typeface="+mn-lt"/>
            </a:endParaRPr>
          </a:p>
          <a:p>
            <a:pPr marL="358775" lvl="1" indent="-358775">
              <a:buFont typeface="Arial" pitchFamily="34" charset="0"/>
              <a:buChar char="•"/>
              <a:defRPr/>
            </a:pPr>
            <a:r>
              <a:rPr lang="de-DE" sz="1800" dirty="0">
                <a:solidFill>
                  <a:srgbClr val="000000"/>
                </a:solidFill>
                <a:latin typeface="+mn-lt"/>
              </a:rPr>
              <a:t>Die Belastung der </a:t>
            </a:r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Angehörigen ist multidimensional </a:t>
            </a:r>
            <a:r>
              <a:rPr lang="de-DE" sz="1800" dirty="0">
                <a:solidFill>
                  <a:srgbClr val="000000"/>
                </a:solidFill>
                <a:latin typeface="+mn-lt"/>
              </a:rPr>
              <a:t>und betrifft verschiedene </a:t>
            </a:r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Aspekte:</a:t>
            </a:r>
            <a:endParaRPr lang="de-DE" sz="1800" dirty="0">
              <a:solidFill>
                <a:srgbClr val="000000"/>
              </a:solidFill>
              <a:latin typeface="+mn-lt"/>
            </a:endParaRPr>
          </a:p>
          <a:p>
            <a:pPr marL="759067" lvl="2" indent="-358775">
              <a:buFont typeface="Arial" pitchFamily="34" charset="0"/>
              <a:buChar char="•"/>
              <a:defRPr/>
            </a:pPr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psychologische</a:t>
            </a:r>
            <a:endParaRPr lang="de-DE" sz="1800" dirty="0">
              <a:solidFill>
                <a:srgbClr val="000000"/>
              </a:solidFill>
              <a:latin typeface="+mn-lt"/>
            </a:endParaRPr>
          </a:p>
          <a:p>
            <a:pPr marL="759067" lvl="2" indent="-358775">
              <a:buFont typeface="Arial" pitchFamily="34" charset="0"/>
              <a:buChar char="•"/>
              <a:defRPr/>
            </a:pPr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soziale</a:t>
            </a:r>
            <a:endParaRPr lang="de-DE" sz="1800" dirty="0">
              <a:solidFill>
                <a:srgbClr val="000000"/>
              </a:solidFill>
              <a:latin typeface="+mn-lt"/>
            </a:endParaRPr>
          </a:p>
          <a:p>
            <a:pPr marL="759067" lvl="2" indent="-358775">
              <a:buFont typeface="Arial" pitchFamily="34" charset="0"/>
              <a:buChar char="•"/>
              <a:defRPr/>
            </a:pPr>
            <a:r>
              <a:rPr lang="de-DE" sz="1800" dirty="0">
                <a:solidFill>
                  <a:srgbClr val="000000"/>
                </a:solidFill>
                <a:latin typeface="+mn-lt"/>
              </a:rPr>
              <a:t>physische</a:t>
            </a:r>
          </a:p>
          <a:p>
            <a:pPr marL="759067" lvl="2" indent="-358775">
              <a:buFont typeface="Arial" pitchFamily="34" charset="0"/>
              <a:buChar char="•"/>
              <a:defRPr/>
            </a:pPr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Finanzielle </a:t>
            </a:r>
          </a:p>
          <a:p>
            <a:pPr marL="759067" lvl="2" indent="-358775">
              <a:buFont typeface="Arial" pitchFamily="34" charset="0"/>
              <a:buChar char="•"/>
              <a:defRPr/>
            </a:pPr>
            <a:endParaRPr lang="de-DE" sz="1800" dirty="0">
              <a:solidFill>
                <a:srgbClr val="000000"/>
              </a:solidFill>
              <a:latin typeface="+mn-lt"/>
            </a:endParaRPr>
          </a:p>
          <a:p>
            <a:pPr marL="358775" lvl="1" indent="-358775">
              <a:buFont typeface="Arial" pitchFamily="34" charset="0"/>
              <a:buChar char="•"/>
              <a:defRPr/>
            </a:pPr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Auch Angehörige von Menschen </a:t>
            </a:r>
            <a:r>
              <a:rPr lang="de-DE" sz="1800" dirty="0">
                <a:solidFill>
                  <a:srgbClr val="000000"/>
                </a:solidFill>
                <a:latin typeface="+mn-lt"/>
              </a:rPr>
              <a:t>mit Schizophrenie </a:t>
            </a:r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leiden unter Stigmatisierung</a:t>
            </a:r>
            <a:endParaRPr lang="de-DE" sz="1800" dirty="0">
              <a:solidFill>
                <a:srgbClr val="000000"/>
              </a:solidFill>
              <a:latin typeface="+mn-lt"/>
            </a:endParaRPr>
          </a:p>
          <a:p>
            <a:pPr marL="358775" lvl="1" indent="-358775">
              <a:buFont typeface="Arial" pitchFamily="34" charset="0"/>
              <a:buChar char="•"/>
              <a:defRPr/>
            </a:pPr>
            <a:r>
              <a:rPr lang="de-DE" sz="1800" dirty="0">
                <a:solidFill>
                  <a:srgbClr val="000000"/>
                </a:solidFill>
                <a:latin typeface="+mn-lt"/>
              </a:rPr>
              <a:t>Positive Erfahrungen </a:t>
            </a:r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der Angehörigen werden von den negativen Aspekten überlagert</a:t>
            </a:r>
            <a:endParaRPr lang="de-DE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4339" name="Title 2"/>
          <p:cNvSpPr>
            <a:spLocks noGrp="1"/>
          </p:cNvSpPr>
          <p:nvPr>
            <p:ph type="title"/>
          </p:nvPr>
        </p:nvSpPr>
        <p:spPr>
          <a:xfrm>
            <a:off x="3569907" y="332656"/>
            <a:ext cx="2016224" cy="1000132"/>
          </a:xfrm>
          <a:noFill/>
          <a:ln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r>
              <a:rPr lang="nl-BE" b="1" dirty="0"/>
              <a:t>Headlines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F9B4A-FFEF-4491-8584-5D98BB996BBD}" type="slidenum">
              <a:rPr lang="nl-NL" smtClean="0"/>
              <a:pPr>
                <a:defRPr/>
              </a:pPr>
              <a:t>10</a:t>
            </a:fld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746130" y="275784"/>
            <a:ext cx="3672408" cy="650896"/>
          </a:xfrm>
          <a:noFill/>
          <a:ln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r>
              <a:rPr lang="nl-BE" sz="2800" b="1" dirty="0"/>
              <a:t>Häufige Belastungen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29490312"/>
              </p:ext>
            </p:extLst>
          </p:nvPr>
        </p:nvGraphicFramePr>
        <p:xfrm>
          <a:off x="539552" y="1863469"/>
          <a:ext cx="8175833" cy="4273322"/>
        </p:xfrm>
        <a:graphic>
          <a:graphicData uri="http://schemas.openxmlformats.org/drawingml/2006/table">
            <a:tbl>
              <a:tblPr firstRow="1" firstCol="1" bandRow="1"/>
              <a:tblGrid>
                <a:gridCol w="2736304"/>
                <a:gridCol w="3672408"/>
                <a:gridCol w="864096"/>
                <a:gridCol w="903025"/>
              </a:tblGrid>
              <a:tr h="235719"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200" kern="12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Alle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Deutschland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115"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Zukünftige Rolle als Angehörige und zukünftige Betreuung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Die Person, die Sie betreuen, wird</a:t>
                      </a:r>
                      <a:r>
                        <a:rPr lang="de-DE" sz="1200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in Zukunft zu abhängig von Ihnen sein.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54 %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57 %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115"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Zukünftige Rolle als Angehörigen</a:t>
                      </a:r>
                      <a:r>
                        <a:rPr lang="de-DE" sz="1200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und zukünftige Betreuung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Nicht in der Lage, für die Zukunft zu planen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50 %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55 %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471"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Finanzielle Situation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Die finanzielle Situation der Person, die Sie betreuen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47 %</a:t>
                      </a:r>
                      <a:endParaRPr lang="de-DE" sz="1200" noProof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58 %</a:t>
                      </a:r>
                      <a:endParaRPr lang="de-DE" sz="1200" noProof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115"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Mangel an Zeit und Aufmerksamkeit für sich selbst </a:t>
                      </a:r>
                      <a:r>
                        <a:rPr lang="de-DE" sz="1200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(außerhalb der Pflege)</a:t>
                      </a:r>
                      <a:endParaRPr lang="de-DE" sz="12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Müssen</a:t>
                      </a:r>
                      <a:r>
                        <a:rPr lang="de-DE" sz="1200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Sie die Bedürfnisse der Person, die Sie betreuen, weit über Ihre eigenen Bedürfnisse stellen</a:t>
                      </a: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?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45 %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43 %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793"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Mangel an Zeit und Aufmerksamkeit für sich selbst </a:t>
                      </a:r>
                      <a:r>
                        <a:rPr lang="de-DE" sz="1200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(außerhalb der Pflege)</a:t>
                      </a: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Ist die Person, die Sie betreuen,</a:t>
                      </a:r>
                      <a:r>
                        <a:rPr lang="de-DE" sz="1200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im Moment zu abhängig von Ihnen?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41 %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38 %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793"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Emotionale Bewältigung</a:t>
                      </a: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Nicht in der Lage, mit den „ständigen</a:t>
                      </a:r>
                      <a:r>
                        <a:rPr lang="de-DE" sz="1200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Sorgen“ zurechtzukommen</a:t>
                      </a: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?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39 %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42 %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793"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Qualität der Beziehung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Spannungen in der Beziehung mit der erkrankten  Person?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35 %</a:t>
                      </a:r>
                      <a:endParaRPr lang="de-DE" sz="1200" noProof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42 %</a:t>
                      </a:r>
                      <a:endParaRPr lang="de-DE" sz="1200" noProof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471"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Physische Gesundheit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Ihre eigene physische Gesundheit?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</a:t>
                      </a:r>
                      <a:r>
                        <a:rPr lang="de-DE" sz="1200" baseline="0" noProof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%</a:t>
                      </a:r>
                      <a:endParaRPr lang="de-DE" sz="1200" noProof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</a:t>
                      </a:r>
                      <a:r>
                        <a:rPr lang="de-DE" sz="1200" baseline="0" noProof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%</a:t>
                      </a:r>
                      <a:endParaRPr lang="de-DE" sz="1200" noProof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793"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Mangel an Zeit und Aufmerksamkeit für sich selbst </a:t>
                      </a:r>
                      <a:r>
                        <a:rPr lang="de-DE" sz="1200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(außerhalb der Pflege)</a:t>
                      </a:r>
                      <a:endParaRPr lang="de-DE" sz="12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Nicht genug Zeit für sich selbst?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33 %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32 %</a:t>
                      </a:r>
                      <a:endParaRPr lang="de-DE" sz="12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86"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400" noProof="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Emotionale Bewältigung</a:t>
                      </a:r>
                      <a:r>
                        <a:rPr lang="de-DE" sz="1200" baseline="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(C</a:t>
                      </a:r>
                      <a:r>
                        <a:rPr lang="de-DE" sz="12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oping)</a:t>
                      </a:r>
                    </a:p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4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0" indent="0" algn="l" defTabSz="8834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Erreichen der Belastungsgrenze („Breaking point“)</a:t>
                      </a:r>
                      <a:endParaRPr lang="de-DE" sz="1200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30 %</a:t>
                      </a:r>
                      <a:endParaRPr lang="de-DE" sz="1200" noProof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200" noProof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45 %</a:t>
                      </a:r>
                      <a:endParaRPr lang="de-DE" sz="1200" noProof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547" marR="15547" marT="15547" marB="15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644F8-D8B6-4325-8DFB-E6D3EB1DF6C6}" type="slidenum">
              <a:rPr lang="nl-NL" smtClean="0"/>
              <a:pPr>
                <a:defRPr/>
              </a:pPr>
              <a:t>11</a:t>
            </a:fld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37678" y="214290"/>
            <a:ext cx="2177707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203848" y="388908"/>
            <a:ext cx="2880320" cy="650896"/>
          </a:xfrm>
        </p:spPr>
        <p:txBody>
          <a:bodyPr/>
          <a:lstStyle/>
          <a:p>
            <a:pPr algn="l"/>
            <a:r>
              <a:rPr lang="nl-BE" sz="2800" b="1" dirty="0" smtClean="0"/>
              <a:t>Stigmatisierung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644F8-D8B6-4325-8DFB-E6D3EB1DF6C6}" type="slidenum">
              <a:rPr lang="nl-NL" smtClean="0"/>
              <a:pPr>
                <a:defRPr/>
              </a:pPr>
              <a:t>12</a:t>
            </a:fld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37678" y="214290"/>
            <a:ext cx="2177707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761335" y="1628800"/>
            <a:ext cx="79540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700" dirty="0" smtClean="0"/>
              <a:t>Von Angehörigen empfundene Stigmatisierung nach Kontakt zu Fachpersonal</a:t>
            </a:r>
            <a:r>
              <a:rPr lang="de-DE" dirty="0" smtClean="0"/>
              <a:t>		</a:t>
            </a:r>
            <a:r>
              <a:rPr lang="de-DE" sz="1600" u="sng" dirty="0" smtClean="0"/>
              <a:t>Alle Länder</a:t>
            </a:r>
            <a:r>
              <a:rPr lang="de-DE" sz="1600" dirty="0" smtClean="0"/>
              <a:t>		</a:t>
            </a:r>
            <a:r>
              <a:rPr lang="de-DE" sz="1600" u="sng" dirty="0" smtClean="0"/>
              <a:t>Deutschland</a:t>
            </a:r>
            <a:endParaRPr lang="de-DE" sz="1600" u="sng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27" r="27726" b="11356"/>
          <a:stretch/>
        </p:blipFill>
        <p:spPr bwMode="auto">
          <a:xfrm>
            <a:off x="255747" y="2420888"/>
            <a:ext cx="4604285" cy="21685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1519" y="4659155"/>
            <a:ext cx="84137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Die Stigmatisierung psychischer Erkrankungen betrifft nicht nur Patienten/innen, sondern </a:t>
            </a:r>
            <a:r>
              <a:rPr lang="de-DE" dirty="0" smtClean="0">
                <a:solidFill>
                  <a:srgbClr val="000000"/>
                </a:solidFill>
              </a:rPr>
              <a:t>auch ihre </a:t>
            </a:r>
            <a:r>
              <a:rPr lang="de-DE" dirty="0">
                <a:solidFill>
                  <a:srgbClr val="000000"/>
                </a:solidFill>
              </a:rPr>
              <a:t>A</a:t>
            </a:r>
            <a:r>
              <a:rPr lang="de-DE" dirty="0" smtClean="0">
                <a:solidFill>
                  <a:srgbClr val="000000"/>
                </a:solidFill>
              </a:rPr>
              <a:t>ngehörigen. Nicht alle fühlen sich durch das Fachpersonal unterstützt. </a:t>
            </a:r>
          </a:p>
          <a:p>
            <a:r>
              <a:rPr lang="de-DE" dirty="0" smtClean="0">
                <a:solidFill>
                  <a:srgbClr val="000000"/>
                </a:solidFill>
              </a:rPr>
              <a:t>In Deutschland fühlen </a:t>
            </a:r>
            <a:r>
              <a:rPr lang="de-DE" dirty="0">
                <a:solidFill>
                  <a:srgbClr val="000000"/>
                </a:solidFill>
              </a:rPr>
              <a:t>sich </a:t>
            </a:r>
            <a:r>
              <a:rPr lang="de-DE" dirty="0" smtClean="0">
                <a:solidFill>
                  <a:srgbClr val="000000"/>
                </a:solidFill>
              </a:rPr>
              <a:t>Angehörige weniger </a:t>
            </a:r>
            <a:r>
              <a:rPr lang="de-DE" dirty="0" smtClean="0"/>
              <a:t>stark stigmatisiert – aber immer noch ca. 15 %. 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38" t="14370" r="-546" b="9911"/>
          <a:stretch/>
        </p:blipFill>
        <p:spPr bwMode="auto">
          <a:xfrm>
            <a:off x="4860032" y="2420888"/>
            <a:ext cx="4185353" cy="21753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" name="Gruppieren 19"/>
          <p:cNvGrpSpPr/>
          <p:nvPr/>
        </p:nvGrpSpPr>
        <p:grpSpPr>
          <a:xfrm>
            <a:off x="7845622" y="2928748"/>
            <a:ext cx="1136143" cy="1383937"/>
            <a:chOff x="7845622" y="2928748"/>
            <a:chExt cx="1136143" cy="1383937"/>
          </a:xfrm>
        </p:grpSpPr>
        <p:sp>
          <p:nvSpPr>
            <p:cNvPr id="2" name="Textfeld 1"/>
            <p:cNvSpPr txBox="1"/>
            <p:nvPr/>
          </p:nvSpPr>
          <p:spPr>
            <a:xfrm>
              <a:off x="7855925" y="4101482"/>
              <a:ext cx="1080120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900" dirty="0"/>
                <a:t>s</a:t>
              </a:r>
              <a:r>
                <a:rPr lang="de-DE" sz="900" dirty="0" smtClean="0"/>
                <a:t>timme voll zu</a:t>
              </a:r>
              <a:endParaRPr lang="de-DE" sz="900" dirty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7871165" y="3829561"/>
              <a:ext cx="934067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900" dirty="0"/>
                <a:t>s</a:t>
              </a:r>
              <a:r>
                <a:rPr lang="de-DE" sz="900" dirty="0" smtClean="0"/>
                <a:t>timme zu</a:t>
              </a:r>
              <a:endParaRPr lang="de-DE" sz="900" dirty="0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7853243" y="3529293"/>
              <a:ext cx="1082802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900" dirty="0" smtClean="0"/>
                <a:t>weder/noch</a:t>
              </a:r>
              <a:endParaRPr lang="de-DE" sz="900" dirty="0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7845624" y="3232416"/>
              <a:ext cx="1113282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900" dirty="0"/>
                <a:t>s</a:t>
              </a:r>
              <a:r>
                <a:rPr lang="de-DE" sz="900" dirty="0" smtClean="0"/>
                <a:t>timme eher nicht zu</a:t>
              </a:r>
              <a:endParaRPr lang="de-DE" sz="900" dirty="0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7845622" y="2928748"/>
              <a:ext cx="1136143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900" dirty="0"/>
                <a:t>s</a:t>
              </a:r>
              <a:r>
                <a:rPr lang="de-DE" sz="900" dirty="0" smtClean="0"/>
                <a:t>timme gar nicht zu</a:t>
              </a:r>
              <a:endParaRPr lang="de-DE" sz="900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362202" y="2707945"/>
            <a:ext cx="2059580" cy="1844070"/>
            <a:chOff x="362202" y="2707945"/>
            <a:chExt cx="2059580" cy="1844070"/>
          </a:xfrm>
        </p:grpSpPr>
        <p:sp>
          <p:nvSpPr>
            <p:cNvPr id="15" name="Textfeld 14"/>
            <p:cNvSpPr txBox="1"/>
            <p:nvPr/>
          </p:nvSpPr>
          <p:spPr>
            <a:xfrm>
              <a:off x="683568" y="2707945"/>
              <a:ext cx="1728192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900" dirty="0" smtClean="0"/>
                <a:t>Ich begann an, an mir zu zweifeln</a:t>
              </a:r>
              <a:endParaRPr lang="de-DE" sz="900" dirty="0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391519" y="3071548"/>
              <a:ext cx="2020241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r"/>
              <a:r>
                <a:rPr lang="de-DE" sz="900" dirty="0" smtClean="0"/>
                <a:t>        Manchmal schäme ich mich dafür       </a:t>
              </a:r>
              <a:endParaRPr lang="de-DE" sz="900" dirty="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62202" y="3443619"/>
              <a:ext cx="2049558" cy="34970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r"/>
              <a:r>
                <a:rPr lang="de-DE" sz="900" dirty="0" smtClean="0"/>
                <a:t>Ich begann, mich weniger fähig als vorher zu fühlen</a:t>
              </a:r>
              <a:endParaRPr lang="de-DE" sz="900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381497" y="3835787"/>
              <a:ext cx="2030263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r"/>
              <a:r>
                <a:rPr lang="de-DE" sz="900" dirty="0" smtClean="0"/>
                <a:t> Ich begann, mich unterlegen zu fühlen</a:t>
              </a:r>
              <a:endParaRPr lang="de-DE" sz="900" dirty="0"/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391519" y="4202313"/>
              <a:ext cx="2030263" cy="34970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r"/>
              <a:r>
                <a:rPr lang="de-DE" sz="900" dirty="0" smtClean="0"/>
                <a:t>      Ich begann manchmal, mich nutzlos zu fühlen</a:t>
              </a:r>
              <a:endParaRPr lang="de-DE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39132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303609" y="332656"/>
            <a:ext cx="2592288" cy="650896"/>
          </a:xfrm>
        </p:spPr>
        <p:txBody>
          <a:bodyPr/>
          <a:lstStyle/>
          <a:p>
            <a:r>
              <a:rPr lang="de-DE" sz="2800" b="1" dirty="0" smtClean="0"/>
              <a:t>Positive Erfahrungen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644F8-D8B6-4325-8DFB-E6D3EB1DF6C6}" type="slidenum">
              <a:rPr lang="nl-NL" smtClean="0"/>
              <a:pPr>
                <a:defRPr/>
              </a:pPr>
              <a:t>13</a:t>
            </a:fld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37678" y="214290"/>
            <a:ext cx="2177707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697728" y="1637761"/>
            <a:ext cx="7771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Positive </a:t>
            </a:r>
            <a:r>
              <a:rPr lang="de-DE" dirty="0"/>
              <a:t>E</a:t>
            </a:r>
            <a:r>
              <a:rPr lang="de-DE" dirty="0" smtClean="0"/>
              <a:t>rfahrungen der Angehörigen in Deutschland </a:t>
            </a:r>
            <a:endParaRPr lang="de-DE" dirty="0"/>
          </a:p>
        </p:txBody>
      </p:sp>
      <p:sp>
        <p:nvSpPr>
          <p:cNvPr id="10" name="TextBox 9"/>
          <p:cNvSpPr txBox="1"/>
          <p:nvPr/>
        </p:nvSpPr>
        <p:spPr>
          <a:xfrm>
            <a:off x="276184" y="5723964"/>
            <a:ext cx="880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pc="-20" dirty="0" smtClean="0"/>
              <a:t>Stärken der vorhandenen positiven Erfahrungen gegenüber eher negativen Aspekten.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84"/>
          <a:stretch/>
        </p:blipFill>
        <p:spPr bwMode="auto">
          <a:xfrm>
            <a:off x="312087" y="2135677"/>
            <a:ext cx="8669601" cy="35401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uppieren 3"/>
          <p:cNvGrpSpPr/>
          <p:nvPr/>
        </p:nvGrpSpPr>
        <p:grpSpPr>
          <a:xfrm>
            <a:off x="8083858" y="3283794"/>
            <a:ext cx="934671" cy="1209598"/>
            <a:chOff x="8083858" y="3283794"/>
            <a:chExt cx="934671" cy="1209598"/>
          </a:xfrm>
        </p:grpSpPr>
        <p:sp>
          <p:nvSpPr>
            <p:cNvPr id="9" name="Textfeld 8"/>
            <p:cNvSpPr txBox="1"/>
            <p:nvPr/>
          </p:nvSpPr>
          <p:spPr>
            <a:xfrm>
              <a:off x="8083858" y="3283794"/>
              <a:ext cx="544049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900" dirty="0" smtClean="0"/>
                <a:t>nie</a:t>
              </a:r>
              <a:endParaRPr lang="de-DE" sz="900" dirty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8087402" y="3531277"/>
              <a:ext cx="544049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900" dirty="0" smtClean="0"/>
                <a:t>selten</a:t>
              </a:r>
              <a:endParaRPr lang="de-DE" sz="900" dirty="0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8087401" y="3780627"/>
              <a:ext cx="634335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900" dirty="0" smtClean="0"/>
                <a:t>manchmal</a:t>
              </a:r>
              <a:endParaRPr lang="de-DE" sz="900" dirty="0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8087401" y="4038628"/>
              <a:ext cx="678791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900" dirty="0" smtClean="0"/>
                <a:t>häufig</a:t>
              </a:r>
              <a:endParaRPr lang="de-DE" sz="900" dirty="0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8084222" y="4282189"/>
              <a:ext cx="934307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900" dirty="0"/>
                <a:t>f</a:t>
              </a:r>
              <a:r>
                <a:rPr lang="de-DE" sz="900" dirty="0" smtClean="0"/>
                <a:t>ast immer</a:t>
              </a:r>
              <a:endParaRPr lang="de-DE" sz="900" dirty="0"/>
            </a:p>
          </p:txBody>
        </p:sp>
      </p:grpSp>
      <p:grpSp>
        <p:nvGrpSpPr>
          <p:cNvPr id="2" name="Gruppieren 1"/>
          <p:cNvGrpSpPr/>
          <p:nvPr/>
        </p:nvGrpSpPr>
        <p:grpSpPr>
          <a:xfrm>
            <a:off x="326542" y="2304388"/>
            <a:ext cx="3575363" cy="3017846"/>
            <a:chOff x="326542" y="2304388"/>
            <a:chExt cx="3575363" cy="3017846"/>
          </a:xfrm>
        </p:grpSpPr>
        <p:sp>
          <p:nvSpPr>
            <p:cNvPr id="15" name="Textfeld 14"/>
            <p:cNvSpPr txBox="1"/>
            <p:nvPr/>
          </p:nvSpPr>
          <p:spPr>
            <a:xfrm>
              <a:off x="346806" y="2304388"/>
              <a:ext cx="3505113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just"/>
              <a:r>
                <a:rPr lang="de-DE" sz="900" dirty="0" smtClean="0"/>
                <a:t>       Ich habe jetzt mehr Verständnis für andere, die Probleme haben</a:t>
              </a:r>
              <a:endParaRPr lang="de-DE" sz="900" dirty="0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342256" y="2502414"/>
              <a:ext cx="3528392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r"/>
              <a:r>
                <a:rPr lang="de-DE" sz="900" dirty="0" smtClean="0"/>
                <a:t>   Ich fühle mich nützlich in meiner Beziehung zu ihm/ihr </a:t>
              </a:r>
              <a:endParaRPr lang="de-DE" sz="900" dirty="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36668" y="2717850"/>
              <a:ext cx="3528392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r"/>
              <a:r>
                <a:rPr lang="de-DE" sz="900" dirty="0" smtClean="0"/>
                <a:t>   Ich habe dazu beigetragen, dass sie/er sich wohl fühlt</a:t>
              </a:r>
              <a:endParaRPr lang="de-DE" sz="900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404002" y="2939732"/>
              <a:ext cx="3437654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r"/>
              <a:r>
                <a:rPr lang="de-DE" sz="900" dirty="0" smtClean="0"/>
                <a:t>                                        Ich habe meine eigenen Stärken entdeckt</a:t>
              </a:r>
              <a:endParaRPr lang="de-DE" sz="900" dirty="0"/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395535" y="3174148"/>
              <a:ext cx="3426905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just"/>
              <a:r>
                <a:rPr lang="de-DE" sz="900" dirty="0" smtClean="0"/>
                <a:t>                                          Ich habe hilfsbereite Menschen getroffen</a:t>
              </a:r>
              <a:endParaRPr lang="de-DE" sz="900" dirty="0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379339" y="3359629"/>
              <a:ext cx="3467485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just"/>
              <a:r>
                <a:rPr lang="de-DE" sz="900" dirty="0" smtClean="0"/>
                <a:t>            Ich habe festgestellt, dass sie/er mir gute Gesellschaft bietet</a:t>
              </a:r>
              <a:endParaRPr lang="de-DE" sz="900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373244" y="3577142"/>
              <a:ext cx="3465870" cy="28111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r"/>
              <a:r>
                <a:rPr lang="de-DE" sz="900" dirty="0" smtClean="0"/>
                <a:t>  Ich habe mehr Selbstvertrauen im Umgang mit anderen entwickelt</a:t>
              </a:r>
              <a:endParaRPr lang="de-DE" sz="900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326542" y="3780550"/>
              <a:ext cx="3543052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900" dirty="0" smtClean="0"/>
                <a:t> </a:t>
              </a:r>
              <a:r>
                <a:rPr lang="de-DE" sz="900" spc="-20" dirty="0" smtClean="0"/>
                <a:t>Ich habe dazu beigetragen, dass andere die Krankheit besser verstehen</a:t>
              </a:r>
              <a:endParaRPr lang="de-DE" sz="900" spc="-20" dirty="0"/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412469" y="4001730"/>
              <a:ext cx="3432390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r"/>
              <a:r>
                <a:rPr lang="de-DE" sz="900" dirty="0" smtClean="0"/>
                <a:t>                  Sie/er hat Stärken im Umgang mit der Krankheit gezeigt</a:t>
              </a:r>
              <a:endParaRPr lang="de-DE" sz="900" spc="-20" dirty="0"/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354955" y="4239867"/>
              <a:ext cx="3496417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r"/>
              <a:r>
                <a:rPr lang="de-DE" sz="900" dirty="0" smtClean="0"/>
                <a:t>   Ich teile einige ihrer/seiner Interessen</a:t>
              </a:r>
              <a:endParaRPr lang="de-DE" sz="900" spc="-20" dirty="0"/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383811" y="4456829"/>
              <a:ext cx="3455838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>
              <a:defPPr>
                <a:defRPr lang="en-US"/>
              </a:defPPr>
              <a:lvl1pPr>
                <a:defRPr sz="900"/>
              </a:lvl1pPr>
            </a:lstStyle>
            <a:p>
              <a:pPr algn="r" defTabSz="358775"/>
              <a:r>
                <a:rPr lang="de-DE" dirty="0"/>
                <a:t> </a:t>
              </a:r>
              <a:r>
                <a:rPr lang="de-DE" dirty="0" smtClean="0"/>
                <a:t>Ich </a:t>
              </a:r>
              <a:r>
                <a:rPr lang="de-DE" dirty="0"/>
                <a:t>habe mehr über mich selbst gelernt</a:t>
              </a:r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395535" y="4672093"/>
              <a:ext cx="3455838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r"/>
              <a:r>
                <a:rPr lang="de-DE" sz="900" dirty="0" smtClean="0"/>
                <a:t>Ich bin einigen aus </a:t>
              </a:r>
              <a:r>
                <a:rPr lang="de-DE" sz="900" dirty="0" smtClean="0">
                  <a:solidFill>
                    <a:srgbClr val="FF0000"/>
                  </a:solidFill>
                </a:rPr>
                <a:t>meiner Familie </a:t>
              </a:r>
              <a:r>
                <a:rPr lang="de-DE" sz="900" dirty="0" smtClean="0"/>
                <a:t>näher gekommen</a:t>
              </a:r>
              <a:endParaRPr lang="de-DE" sz="900" spc="-20" dirty="0"/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358853" y="4922323"/>
              <a:ext cx="3543052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r"/>
              <a:r>
                <a:rPr lang="de-DE" sz="900" dirty="0" smtClean="0"/>
                <a:t>    Sie/er leistet einen wertvollen Beitrag zum Haushalt</a:t>
              </a:r>
              <a:endParaRPr lang="de-DE" sz="900" spc="-20" dirty="0"/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395535" y="5111031"/>
              <a:ext cx="3475382" cy="21120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r"/>
              <a:r>
                <a:rPr lang="de-DE" sz="900" dirty="0" smtClean="0"/>
                <a:t>Ich bin Freunden/innen näher gekommen</a:t>
              </a:r>
              <a:endParaRPr lang="de-DE" sz="900" spc="-20" dirty="0"/>
            </a:p>
          </p:txBody>
        </p:sp>
      </p:grpSp>
    </p:spTree>
    <p:extLst>
      <p:ext uri="{BB962C8B-B14F-4D97-AF65-F5344CB8AC3E}">
        <p14:creationId xmlns:p14="http://schemas.microsoft.com/office/powerpoint/2010/main" val="2938727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843808" y="388908"/>
            <a:ext cx="3456384" cy="650896"/>
          </a:xfrm>
        </p:spPr>
        <p:txBody>
          <a:bodyPr/>
          <a:lstStyle/>
          <a:p>
            <a:r>
              <a:rPr lang="nl-BE" sz="2800" b="1" dirty="0" smtClean="0"/>
              <a:t>Professionelle Unterstützung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644F8-D8B6-4325-8DFB-E6D3EB1DF6C6}" type="slidenum">
              <a:rPr lang="nl-NL" smtClean="0"/>
              <a:pPr>
                <a:defRPr/>
              </a:pPr>
              <a:t>14</a:t>
            </a:fld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37678" y="214290"/>
            <a:ext cx="2177707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710534" y="1741458"/>
            <a:ext cx="7771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dirty="0" smtClean="0"/>
              <a:t>Zufriedenheit mit der Unterstützung durch Fachpersonal</a:t>
            </a:r>
          </a:p>
          <a:p>
            <a:r>
              <a:rPr lang="de-DE" dirty="0" smtClean="0"/>
              <a:t>			</a:t>
            </a:r>
            <a:r>
              <a:rPr lang="de-DE" sz="1600" u="sng" dirty="0" smtClean="0"/>
              <a:t>Alle Länder</a:t>
            </a:r>
            <a:r>
              <a:rPr lang="de-DE" dirty="0" smtClean="0"/>
              <a:t>		     </a:t>
            </a:r>
            <a:r>
              <a:rPr lang="de-DE" sz="1600" u="sng" dirty="0" smtClean="0"/>
              <a:t>Deutschland</a:t>
            </a:r>
            <a:endParaRPr lang="de-DE" sz="1600" u="sng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60" r="33421" b="12960"/>
          <a:stretch/>
        </p:blipFill>
        <p:spPr bwMode="auto">
          <a:xfrm>
            <a:off x="205177" y="2492896"/>
            <a:ext cx="5590959" cy="20025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83568" y="4571402"/>
            <a:ext cx="81369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Zufriedenheit variiert je nach Fachgruppe</a:t>
            </a:r>
          </a:p>
          <a:p>
            <a:endParaRPr lang="de-DE" sz="1000" dirty="0" smtClean="0"/>
          </a:p>
          <a:p>
            <a:r>
              <a:rPr lang="de-DE" dirty="0" smtClean="0"/>
              <a:t>Angehörige in Deutschland sind: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unzufriedener mit der Unterstützung durch Ärzte/innen und Krankenpfleger/innen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zufriedener mit Patienten/Angehörigen-Verbänden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0" t="15605" r="33891" b="11478"/>
          <a:stretch/>
        </p:blipFill>
        <p:spPr bwMode="auto">
          <a:xfrm>
            <a:off x="5796136" y="2492896"/>
            <a:ext cx="3199020" cy="20025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uppieren 1"/>
          <p:cNvGrpSpPr/>
          <p:nvPr/>
        </p:nvGrpSpPr>
        <p:grpSpPr>
          <a:xfrm>
            <a:off x="262588" y="2643728"/>
            <a:ext cx="2496314" cy="1747335"/>
            <a:chOff x="262588" y="2643728"/>
            <a:chExt cx="2496314" cy="1747335"/>
          </a:xfrm>
        </p:grpSpPr>
        <p:sp>
          <p:nvSpPr>
            <p:cNvPr id="12" name="Textfeld 11"/>
            <p:cNvSpPr txBox="1"/>
            <p:nvPr/>
          </p:nvSpPr>
          <p:spPr>
            <a:xfrm>
              <a:off x="1979712" y="2941888"/>
              <a:ext cx="648072" cy="2419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1100" dirty="0" smtClean="0"/>
                <a:t>       Ärzte</a:t>
              </a:r>
              <a:endParaRPr lang="de-DE" sz="1100" dirty="0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539552" y="3174734"/>
              <a:ext cx="2088232" cy="2419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1100" dirty="0" smtClean="0"/>
                <a:t>                  Krankenpfleger/innen</a:t>
              </a:r>
              <a:endParaRPr lang="de-DE" sz="1100" dirty="0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1763688" y="3423143"/>
              <a:ext cx="862422" cy="2419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1100" dirty="0" smtClean="0"/>
                <a:t>   Arbeitsplatz</a:t>
              </a:r>
              <a:endParaRPr lang="de-DE" sz="1100" dirty="0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827584" y="3665123"/>
              <a:ext cx="1798526" cy="2419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1100" dirty="0" smtClean="0"/>
                <a:t>             Sozialarbeiter/innen</a:t>
              </a:r>
              <a:endParaRPr lang="de-DE" sz="1100" dirty="0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539552" y="3907103"/>
              <a:ext cx="2088232" cy="2419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1100" dirty="0" smtClean="0"/>
                <a:t>   Pharmazeutische Unternehmen</a:t>
              </a:r>
              <a:endParaRPr lang="de-DE" sz="1100" dirty="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670670" y="4149083"/>
              <a:ext cx="2088232" cy="2419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de-DE" sz="1100" dirty="0" smtClean="0"/>
                <a:t>                           Versicherungen</a:t>
              </a:r>
              <a:endParaRPr lang="de-DE" sz="1100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262588" y="2643728"/>
              <a:ext cx="2436002" cy="2419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algn="r"/>
              <a:r>
                <a:rPr lang="de-DE" sz="1100" dirty="0" smtClean="0"/>
                <a:t>  Patienten//Angehörigen-Verbände</a:t>
              </a:r>
              <a:endParaRPr lang="de-DE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824904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849568" y="214290"/>
            <a:ext cx="3456384" cy="650896"/>
          </a:xfrm>
        </p:spPr>
        <p:txBody>
          <a:bodyPr/>
          <a:lstStyle/>
          <a:p>
            <a:r>
              <a:rPr lang="nl-BE" sz="2800" b="1" dirty="0" smtClean="0"/>
              <a:t>Professionelle Unterstützung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644F8-D8B6-4325-8DFB-E6D3EB1DF6C6}" type="slidenum">
              <a:rPr lang="nl-NL" smtClean="0"/>
              <a:pPr>
                <a:defRPr/>
              </a:pPr>
              <a:t>15</a:t>
            </a:fld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37678" y="214290"/>
            <a:ext cx="2177707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761336" y="1741458"/>
            <a:ext cx="76328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Zufriedenheit mit der professionellen Unterstützung</a:t>
            </a:r>
          </a:p>
          <a:p>
            <a:endParaRPr lang="de-DE" sz="800" dirty="0" smtClean="0"/>
          </a:p>
          <a:p>
            <a:r>
              <a:rPr lang="nl-BE" dirty="0" smtClean="0"/>
              <a:t>				</a:t>
            </a:r>
            <a:r>
              <a:rPr lang="nl-BE" sz="1600" u="sng" dirty="0" smtClean="0"/>
              <a:t>Alle Länder</a:t>
            </a:r>
            <a:r>
              <a:rPr lang="nl-BE" sz="1600" dirty="0" smtClean="0"/>
              <a:t>	    </a:t>
            </a:r>
            <a:r>
              <a:rPr lang="nl-BE" sz="1600" u="sng" dirty="0" smtClean="0"/>
              <a:t>Deutschland</a:t>
            </a:r>
            <a:endParaRPr lang="nl-BE" sz="1600" u="sng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20" r="27420" b="9725"/>
          <a:stretch/>
        </p:blipFill>
        <p:spPr bwMode="auto">
          <a:xfrm>
            <a:off x="282832" y="2613265"/>
            <a:ext cx="5876273" cy="25774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90" t="17822" r="34605" b="11385"/>
          <a:stretch/>
        </p:blipFill>
        <p:spPr bwMode="auto">
          <a:xfrm>
            <a:off x="6228184" y="2613265"/>
            <a:ext cx="2232248" cy="26048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330230" y="2703810"/>
            <a:ext cx="3600596" cy="395869"/>
          </a:xfrm>
          <a:prstGeom prst="rect">
            <a:avLst/>
          </a:prstGeom>
          <a:solidFill>
            <a:schemeClr val="bg1"/>
          </a:solidFill>
        </p:spPr>
        <p:txBody>
          <a:bodyPr wrap="square" lIns="0" tIns="36000" rIns="0" bIns="36000" rtlCol="0">
            <a:spAutoFit/>
          </a:bodyPr>
          <a:lstStyle/>
          <a:p>
            <a:pPr algn="r"/>
            <a:r>
              <a:rPr lang="de-DE" sz="1000" dirty="0" smtClean="0"/>
              <a:t> Ihre Beziehung zu Fachkräften der von Ihnen betreuten Person</a:t>
            </a:r>
            <a:r>
              <a:rPr lang="de-DE" sz="1100" dirty="0" smtClean="0"/>
              <a:t>?</a:t>
            </a:r>
            <a:endParaRPr lang="de-DE" sz="1100" dirty="0"/>
          </a:p>
        </p:txBody>
      </p:sp>
      <p:sp>
        <p:nvSpPr>
          <p:cNvPr id="11" name="Textfeld 10"/>
          <p:cNvSpPr txBox="1"/>
          <p:nvPr/>
        </p:nvSpPr>
        <p:spPr>
          <a:xfrm>
            <a:off x="469824" y="3099679"/>
            <a:ext cx="3410768" cy="226591"/>
          </a:xfrm>
          <a:prstGeom prst="rect">
            <a:avLst/>
          </a:prstGeom>
          <a:solidFill>
            <a:schemeClr val="bg1"/>
          </a:solidFill>
        </p:spPr>
        <p:txBody>
          <a:bodyPr wrap="square" lIns="0" tIns="36000" rIns="0" bIns="36000" rtlCol="0">
            <a:spAutoFit/>
          </a:bodyPr>
          <a:lstStyle/>
          <a:p>
            <a:pPr algn="r"/>
            <a:r>
              <a:rPr lang="de-DE" sz="1000" dirty="0" smtClean="0"/>
              <a:t>    </a:t>
            </a:r>
            <a:r>
              <a:rPr lang="de-DE" sz="1000" spc="-20" dirty="0" smtClean="0"/>
              <a:t>Wie ernst nehmen die Fachkräfte das, was Sie ihnen sagen?</a:t>
            </a:r>
            <a:endParaRPr lang="de-DE" sz="1000" spc="-20" dirty="0"/>
          </a:p>
        </p:txBody>
      </p:sp>
      <p:sp>
        <p:nvSpPr>
          <p:cNvPr id="12" name="Textfeld 11"/>
          <p:cNvSpPr txBox="1"/>
          <p:nvPr/>
        </p:nvSpPr>
        <p:spPr>
          <a:xfrm>
            <a:off x="330230" y="3430981"/>
            <a:ext cx="3602762" cy="226591"/>
          </a:xfrm>
          <a:prstGeom prst="rect">
            <a:avLst/>
          </a:prstGeom>
          <a:solidFill>
            <a:schemeClr val="bg1"/>
          </a:solidFill>
        </p:spPr>
        <p:txBody>
          <a:bodyPr wrap="square" lIns="0" tIns="36000" rIns="0" bIns="36000" rtlCol="0">
            <a:spAutoFit/>
          </a:bodyPr>
          <a:lstStyle/>
          <a:p>
            <a:pPr algn="r"/>
            <a:r>
              <a:rPr lang="de-DE" sz="1000" dirty="0" smtClean="0"/>
              <a:t>Die Qualität der Hilfe und Unterstützung durch die Fachkräfte</a:t>
            </a:r>
            <a:r>
              <a:rPr lang="de-DE" sz="1000" spc="-20" dirty="0" smtClean="0"/>
              <a:t>?</a:t>
            </a:r>
            <a:endParaRPr lang="de-DE" sz="1000" spc="-20" dirty="0"/>
          </a:p>
        </p:txBody>
      </p:sp>
      <p:sp>
        <p:nvSpPr>
          <p:cNvPr id="13" name="Textfeld 12"/>
          <p:cNvSpPr txBox="1"/>
          <p:nvPr/>
        </p:nvSpPr>
        <p:spPr>
          <a:xfrm>
            <a:off x="320803" y="3725465"/>
            <a:ext cx="3571450" cy="380480"/>
          </a:xfrm>
          <a:prstGeom prst="rect">
            <a:avLst/>
          </a:prstGeom>
          <a:solidFill>
            <a:schemeClr val="bg1"/>
          </a:solidFill>
        </p:spPr>
        <p:txBody>
          <a:bodyPr wrap="square" lIns="0" tIns="36000" rIns="0" bIns="36000" rtlCol="0">
            <a:spAutoFit/>
          </a:bodyPr>
          <a:lstStyle/>
          <a:p>
            <a:pPr algn="r"/>
            <a:r>
              <a:rPr lang="de-DE" sz="1000" dirty="0" smtClean="0"/>
              <a:t>Wie leicht ist es, Hilfe und Unterstützung von den Fachkräften für die von Ihnen betreute Person zu erhalten?</a:t>
            </a:r>
            <a:endParaRPr lang="de-DE" sz="1000" spc="-20" dirty="0"/>
          </a:p>
        </p:txBody>
      </p:sp>
      <p:sp>
        <p:nvSpPr>
          <p:cNvPr id="14" name="Textfeld 13"/>
          <p:cNvSpPr txBox="1"/>
          <p:nvPr/>
        </p:nvSpPr>
        <p:spPr>
          <a:xfrm>
            <a:off x="346144" y="4105945"/>
            <a:ext cx="3618160" cy="226591"/>
          </a:xfrm>
          <a:prstGeom prst="rect">
            <a:avLst/>
          </a:prstGeom>
          <a:solidFill>
            <a:schemeClr val="bg1"/>
          </a:solidFill>
        </p:spPr>
        <p:txBody>
          <a:bodyPr wrap="square" lIns="0" tIns="36000" rIns="0" bIns="36000" rtlCol="0">
            <a:spAutoFit/>
          </a:bodyPr>
          <a:lstStyle/>
          <a:p>
            <a:pPr algn="r"/>
            <a:r>
              <a:rPr lang="de-DE" sz="1000" spc="-20" dirty="0" smtClean="0"/>
              <a:t> </a:t>
            </a:r>
            <a:r>
              <a:rPr lang="de-DE" sz="1000" dirty="0" smtClean="0"/>
              <a:t>Wie viel Verständnis haben die Fachkräfte für Ihre Situation?</a:t>
            </a:r>
            <a:endParaRPr lang="de-DE" sz="1000" dirty="0"/>
          </a:p>
        </p:txBody>
      </p:sp>
      <p:sp>
        <p:nvSpPr>
          <p:cNvPr id="15" name="Textfeld 14"/>
          <p:cNvSpPr txBox="1"/>
          <p:nvPr/>
        </p:nvSpPr>
        <p:spPr>
          <a:xfrm>
            <a:off x="346144" y="4332536"/>
            <a:ext cx="3568768" cy="380480"/>
          </a:xfrm>
          <a:prstGeom prst="rect">
            <a:avLst/>
          </a:prstGeom>
          <a:solidFill>
            <a:schemeClr val="bg1"/>
          </a:solidFill>
        </p:spPr>
        <p:txBody>
          <a:bodyPr wrap="square" lIns="0" tIns="36000" rIns="0" bIns="36000" rtlCol="0">
            <a:spAutoFit/>
          </a:bodyPr>
          <a:lstStyle/>
          <a:p>
            <a:pPr algn="r"/>
            <a:r>
              <a:rPr lang="de-DE" sz="1000" spc="-20" dirty="0" smtClean="0"/>
              <a:t> </a:t>
            </a:r>
            <a:r>
              <a:rPr lang="de-DE" sz="1000" dirty="0"/>
              <a:t>Wie leicht ist </a:t>
            </a:r>
            <a:r>
              <a:rPr lang="de-DE" sz="1000" dirty="0" smtClean="0"/>
              <a:t>es für Sie, </a:t>
            </a:r>
            <a:r>
              <a:rPr lang="de-DE" sz="1000" dirty="0"/>
              <a:t>Hilfe und Unterstützung von den Fachkräften </a:t>
            </a:r>
            <a:r>
              <a:rPr lang="de-DE" sz="1000" dirty="0" smtClean="0"/>
              <a:t>für sich selbst zu erhalten?</a:t>
            </a:r>
            <a:endParaRPr lang="de-DE" sz="1000" dirty="0"/>
          </a:p>
        </p:txBody>
      </p:sp>
      <p:sp>
        <p:nvSpPr>
          <p:cNvPr id="16" name="Textfeld 15"/>
          <p:cNvSpPr txBox="1"/>
          <p:nvPr/>
        </p:nvSpPr>
        <p:spPr>
          <a:xfrm>
            <a:off x="339184" y="4713016"/>
            <a:ext cx="3568768" cy="380480"/>
          </a:xfrm>
          <a:prstGeom prst="rect">
            <a:avLst/>
          </a:prstGeom>
          <a:solidFill>
            <a:schemeClr val="bg1"/>
          </a:solidFill>
        </p:spPr>
        <p:txBody>
          <a:bodyPr wrap="square" lIns="0" tIns="36000" rIns="0" bIns="36000" rtlCol="0">
            <a:spAutoFit/>
          </a:bodyPr>
          <a:lstStyle/>
          <a:p>
            <a:pPr algn="r"/>
            <a:r>
              <a:rPr lang="de-DE" sz="1000" spc="-20" dirty="0" smtClean="0"/>
              <a:t> </a:t>
            </a:r>
            <a:r>
              <a:rPr lang="de-DE" sz="1000" dirty="0"/>
              <a:t>Wie </a:t>
            </a:r>
            <a:r>
              <a:rPr lang="de-DE" sz="1000" dirty="0" smtClean="0"/>
              <a:t>gut kommunizieren die Fachkräfte, mit denen Sie es zu tun haben, untereinander?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745582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644F8-D8B6-4325-8DFB-E6D3EB1DF6C6}" type="slidenum">
              <a:rPr lang="nl-NL" smtClean="0"/>
              <a:pPr>
                <a:defRPr/>
              </a:pPr>
              <a:t>16</a:t>
            </a:fld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37678" y="214290"/>
            <a:ext cx="2177707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r>
              <a:rPr lang="nl-BE" sz="2800" b="1" dirty="0"/>
              <a:t>Unterstützung?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76" t="15645" r="40183" b="11096"/>
          <a:stretch/>
        </p:blipFill>
        <p:spPr bwMode="auto">
          <a:xfrm>
            <a:off x="827584" y="2780928"/>
            <a:ext cx="2441448" cy="18036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761336" y="1741458"/>
            <a:ext cx="763284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Hätten Sie gerne mehr Unterstützung für Ihre Rolle als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Angehörige?</a:t>
            </a:r>
            <a:r>
              <a:rPr lang="de-DE" dirty="0" smtClean="0"/>
              <a:t>				</a:t>
            </a:r>
          </a:p>
          <a:p>
            <a:r>
              <a:rPr lang="de-DE" sz="1600" u="sng" dirty="0" smtClean="0"/>
              <a:t>Alle Länder</a:t>
            </a:r>
            <a:r>
              <a:rPr lang="de-DE" sz="1600" dirty="0" smtClean="0"/>
              <a:t>		  </a:t>
            </a:r>
            <a:r>
              <a:rPr lang="de-DE" sz="1600" u="sng" dirty="0" smtClean="0"/>
              <a:t>Deutschland</a:t>
            </a:r>
            <a:endParaRPr lang="de-DE" sz="1600" u="sng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88" t="19214"/>
          <a:stretch/>
        </p:blipFill>
        <p:spPr bwMode="auto">
          <a:xfrm>
            <a:off x="6849928" y="2752209"/>
            <a:ext cx="1729666" cy="17877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1" t="14912" r="39881"/>
          <a:stretch/>
        </p:blipFill>
        <p:spPr bwMode="auto">
          <a:xfrm>
            <a:off x="3635896" y="2780928"/>
            <a:ext cx="2304256" cy="18064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uppieren 2"/>
          <p:cNvGrpSpPr/>
          <p:nvPr/>
        </p:nvGrpSpPr>
        <p:grpSpPr>
          <a:xfrm>
            <a:off x="7354183" y="3068960"/>
            <a:ext cx="1225410" cy="943209"/>
            <a:chOff x="7354183" y="3068960"/>
            <a:chExt cx="1225410" cy="943209"/>
          </a:xfrm>
        </p:grpSpPr>
        <p:sp>
          <p:nvSpPr>
            <p:cNvPr id="10" name="Textfeld 9"/>
            <p:cNvSpPr txBox="1"/>
            <p:nvPr/>
          </p:nvSpPr>
          <p:spPr>
            <a:xfrm>
              <a:off x="7354183" y="3068960"/>
              <a:ext cx="1199282" cy="41125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marL="36000"/>
              <a:r>
                <a:rPr lang="de-DE" sz="1100" dirty="0" smtClean="0"/>
                <a:t>Nein, überhaupt nicht</a:t>
              </a:r>
              <a:endParaRPr lang="de-DE" sz="800" dirty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7354183" y="3480217"/>
              <a:ext cx="1225409" cy="2419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marL="36000"/>
              <a:r>
                <a:rPr lang="de-DE" sz="1100" dirty="0" smtClean="0"/>
                <a:t>Ja, ein wenig</a:t>
              </a:r>
              <a:endParaRPr lang="de-DE" sz="800" dirty="0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7354184" y="3770189"/>
              <a:ext cx="1225409" cy="2419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36000" rIns="0" bIns="36000" rtlCol="0">
              <a:spAutoFit/>
            </a:bodyPr>
            <a:lstStyle/>
            <a:p>
              <a:pPr marL="36000"/>
              <a:r>
                <a:rPr lang="de-DE" sz="1100" dirty="0" smtClean="0"/>
                <a:t>Ja, sehr viel</a:t>
              </a:r>
              <a:endParaRPr lang="de-DE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45427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611560" y="1556792"/>
            <a:ext cx="8103826" cy="4678362"/>
          </a:xfrm>
        </p:spPr>
        <p:txBody>
          <a:bodyPr/>
          <a:lstStyle/>
          <a:p>
            <a:pPr marL="0" indent="0">
              <a:buNone/>
            </a:pPr>
            <a:r>
              <a:rPr lang="de-DE" sz="1800" dirty="0" smtClean="0">
                <a:solidFill>
                  <a:schemeClr val="tx1"/>
                </a:solidFill>
              </a:rPr>
              <a:t>Angehörige in Deutschland:</a:t>
            </a:r>
          </a:p>
          <a:p>
            <a:pPr marL="0" indent="0">
              <a:buNone/>
            </a:pPr>
            <a:endParaRPr lang="de-DE" sz="8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e-DE" sz="1800" dirty="0">
                <a:solidFill>
                  <a:schemeClr val="tx1"/>
                </a:solidFill>
              </a:rPr>
              <a:t>h</a:t>
            </a:r>
            <a:r>
              <a:rPr lang="de-DE" sz="1800" dirty="0" smtClean="0">
                <a:solidFill>
                  <a:schemeClr val="tx1"/>
                </a:solidFill>
              </a:rPr>
              <a:t>aben weniger finanzielle Probleme</a:t>
            </a:r>
          </a:p>
          <a:p>
            <a:pPr>
              <a:buFont typeface="Arial" pitchFamily="34" charset="0"/>
              <a:buChar char="•"/>
            </a:pPr>
            <a:r>
              <a:rPr lang="de-DE" sz="1800" dirty="0">
                <a:solidFill>
                  <a:schemeClr val="tx1"/>
                </a:solidFill>
              </a:rPr>
              <a:t>l</a:t>
            </a:r>
            <a:r>
              <a:rPr lang="de-DE" sz="1800" dirty="0" smtClean="0">
                <a:solidFill>
                  <a:schemeClr val="tx1"/>
                </a:solidFill>
              </a:rPr>
              <a:t>eben meist nicht mit ihren psychisch erkrankten Angehörigen zusammen (23 % versus z.B. 70 % in Spanien)</a:t>
            </a:r>
          </a:p>
          <a:p>
            <a:pPr>
              <a:buFont typeface="Arial" pitchFamily="34" charset="0"/>
              <a:buChar char="•"/>
            </a:pPr>
            <a:r>
              <a:rPr lang="de-DE" sz="1800" dirty="0">
                <a:solidFill>
                  <a:schemeClr val="tx1"/>
                </a:solidFill>
              </a:rPr>
              <a:t>s</a:t>
            </a:r>
            <a:r>
              <a:rPr lang="de-DE" sz="1800" dirty="0" smtClean="0">
                <a:solidFill>
                  <a:schemeClr val="tx1"/>
                </a:solidFill>
              </a:rPr>
              <a:t>ind meist die einzigen Angehörigen, die sich um die Betroffenen kümmern (53 % versus 38 %)</a:t>
            </a:r>
          </a:p>
          <a:p>
            <a:pPr>
              <a:buFont typeface="Arial" pitchFamily="34" charset="0"/>
              <a:buChar char="•"/>
            </a:pPr>
            <a:r>
              <a:rPr lang="de-DE" sz="1800" dirty="0">
                <a:solidFill>
                  <a:schemeClr val="tx1"/>
                </a:solidFill>
              </a:rPr>
              <a:t>v</a:t>
            </a:r>
            <a:r>
              <a:rPr lang="de-DE" sz="1800" dirty="0" smtClean="0">
                <a:solidFill>
                  <a:schemeClr val="tx1"/>
                </a:solidFill>
              </a:rPr>
              <a:t>erbringen weniger Zeit mit der Betreuung (19 Stunden gegenüber 23 Stunden in allen Ländern)</a:t>
            </a:r>
          </a:p>
          <a:p>
            <a:pPr>
              <a:buFont typeface="Arial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fühlen sich weniger stigmatisiert</a:t>
            </a:r>
          </a:p>
          <a:p>
            <a:pPr>
              <a:buFont typeface="Arial" pitchFamily="34" charset="0"/>
              <a:buChar char="•"/>
            </a:pPr>
            <a:r>
              <a:rPr lang="de-DE" sz="1800" dirty="0">
                <a:solidFill>
                  <a:schemeClr val="tx1"/>
                </a:solidFill>
              </a:rPr>
              <a:t>s</a:t>
            </a:r>
            <a:r>
              <a:rPr lang="de-DE" sz="1800" dirty="0" smtClean="0">
                <a:solidFill>
                  <a:schemeClr val="tx1"/>
                </a:solidFill>
              </a:rPr>
              <a:t>orgen sich mehr um ihre eigene </a:t>
            </a:r>
            <a:r>
              <a:rPr lang="de-DE" sz="1800" dirty="0" smtClean="0">
                <a:solidFill>
                  <a:srgbClr val="000000"/>
                </a:solidFill>
              </a:rPr>
              <a:t>physische Gesundheit </a:t>
            </a:r>
            <a:r>
              <a:rPr lang="de-DE" sz="1800" dirty="0" smtClean="0">
                <a:solidFill>
                  <a:schemeClr val="tx1"/>
                </a:solidFill>
              </a:rPr>
              <a:t>(44 % vs. 34 %)</a:t>
            </a:r>
          </a:p>
          <a:p>
            <a:pPr>
              <a:buFont typeface="Arial" pitchFamily="34" charset="0"/>
              <a:buChar char="•"/>
            </a:pPr>
            <a:r>
              <a:rPr lang="de-DE" sz="1800" dirty="0">
                <a:solidFill>
                  <a:schemeClr val="tx1"/>
                </a:solidFill>
              </a:rPr>
              <a:t>s</a:t>
            </a:r>
            <a:r>
              <a:rPr lang="de-DE" sz="1800" dirty="0" smtClean="0">
                <a:solidFill>
                  <a:schemeClr val="tx1"/>
                </a:solidFill>
              </a:rPr>
              <a:t>ind häufiger nicht in der Lage, eine Auszeit zu nehmen (41 % vs. 31 %)</a:t>
            </a:r>
          </a:p>
          <a:p>
            <a:pPr>
              <a:buFont typeface="Arial" pitchFamily="34" charset="0"/>
              <a:buChar char="•"/>
            </a:pPr>
            <a:r>
              <a:rPr lang="de-DE" sz="1800" dirty="0">
                <a:solidFill>
                  <a:schemeClr val="tx1"/>
                </a:solidFill>
              </a:rPr>
              <a:t>e</a:t>
            </a:r>
            <a:r>
              <a:rPr lang="de-DE" sz="1800" dirty="0" smtClean="0">
                <a:solidFill>
                  <a:schemeClr val="tx1"/>
                </a:solidFill>
              </a:rPr>
              <a:t>rreichen häufiger eine Belastungsgrenze (45 % versus 30 %)</a:t>
            </a:r>
          </a:p>
          <a:p>
            <a:pPr>
              <a:buFont typeface="Arial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sind wesentlich häufiger unzufrieden mit der professionellen Unterstützung durch das medizinische Fachpersonal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28C64-759B-417E-B3FC-C2D4815B641D}" type="slidenum">
              <a:rPr lang="nl-NL" smtClean="0"/>
              <a:pPr>
                <a:defRPr/>
              </a:pPr>
              <a:t>17</a:t>
            </a:fld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2922086" y="183500"/>
            <a:ext cx="3299828" cy="650896"/>
          </a:xfrm>
        </p:spPr>
        <p:txBody>
          <a:bodyPr/>
          <a:lstStyle/>
          <a:p>
            <a:r>
              <a:rPr lang="nl-BE" b="1" dirty="0" smtClean="0"/>
              <a:t>Wesentliche Unterschiede in Deutschland</a:t>
            </a:r>
          </a:p>
        </p:txBody>
      </p:sp>
    </p:spTree>
    <p:extLst>
      <p:ext uri="{BB962C8B-B14F-4D97-AF65-F5344CB8AC3E}">
        <p14:creationId xmlns:p14="http://schemas.microsoft.com/office/powerpoint/2010/main" val="4241094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611560" y="1322696"/>
            <a:ext cx="8280920" cy="467836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300"/>
              </a:spcBef>
              <a:buAutoNum type="arabicPeriod"/>
            </a:pPr>
            <a:r>
              <a:rPr lang="de-DE" sz="1600" u="sng" dirty="0" smtClean="0">
                <a:solidFill>
                  <a:schemeClr val="tx1"/>
                </a:solidFill>
              </a:rPr>
              <a:t>Angehörige kümmern </a:t>
            </a:r>
            <a:r>
              <a:rPr lang="de-DE" sz="1600" dirty="0" smtClean="0">
                <a:solidFill>
                  <a:schemeClr val="tx1"/>
                </a:solidFill>
              </a:rPr>
              <a:t>sich um Menschen mit Schizophrenie.</a:t>
            </a:r>
            <a:br>
              <a:rPr lang="de-DE" sz="1600" dirty="0" smtClean="0">
                <a:solidFill>
                  <a:schemeClr val="tx1"/>
                </a:solidFill>
              </a:rPr>
            </a:br>
            <a:r>
              <a:rPr lang="de-DE" sz="1600" dirty="0" smtClean="0">
                <a:solidFill>
                  <a:schemeClr val="tx1"/>
                </a:solidFill>
              </a:rPr>
              <a:t>Sie sind betroffen und engagiert (Stunden, Tage, in verschiedenen Lebensbereichen)</a:t>
            </a:r>
          </a:p>
          <a:p>
            <a:pPr marL="741658" lvl="1" indent="-342900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de-DE" sz="16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als Partner/innen und Bezugsperson</a:t>
            </a:r>
          </a:p>
          <a:p>
            <a:pPr marL="342900" indent="-342900">
              <a:spcBef>
                <a:spcPts val="300"/>
              </a:spcBef>
              <a:buFont typeface="+mj-lt"/>
              <a:buAutoNum type="arabicPeriod"/>
            </a:pPr>
            <a:r>
              <a:rPr lang="de-DE" sz="1600" dirty="0" smtClean="0">
                <a:solidFill>
                  <a:schemeClr val="tx1"/>
                </a:solidFill>
              </a:rPr>
              <a:t>Die Belastung ist hoch (durchgehend, über langen Zeitraum)</a:t>
            </a:r>
            <a:br>
              <a:rPr lang="de-DE" sz="1600" dirty="0" smtClean="0">
                <a:solidFill>
                  <a:schemeClr val="tx1"/>
                </a:solidFill>
              </a:rPr>
            </a:br>
            <a:r>
              <a:rPr lang="de-DE" sz="1600" dirty="0" smtClean="0">
                <a:solidFill>
                  <a:schemeClr val="tx1"/>
                </a:solidFill>
              </a:rPr>
              <a:t>Es gibt einige positive Erfahrungen: Manche Angehörige empfinden ihre Arbeit als wertvoll, aber nicht alle. </a:t>
            </a:r>
          </a:p>
          <a:p>
            <a:pPr marL="684508" lvl="1" indent="-285750">
              <a:spcBef>
                <a:spcPts val="0"/>
              </a:spcBef>
            </a:pPr>
            <a:r>
              <a:rPr lang="de-DE" sz="16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Wahrnehmung der Betreuungsbelastung =&gt; Ruhepausen sind wichtig</a:t>
            </a:r>
          </a:p>
          <a:p>
            <a:pPr marL="684508" lvl="1" indent="-285750">
              <a:spcBef>
                <a:spcPts val="300"/>
              </a:spcBef>
            </a:pPr>
            <a:r>
              <a:rPr lang="de-DE" sz="16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„Empowerment“ und Schulung</a:t>
            </a:r>
          </a:p>
          <a:p>
            <a:pPr marL="684508" lvl="1" indent="-285750">
              <a:spcBef>
                <a:spcPts val="300"/>
              </a:spcBef>
              <a:spcAft>
                <a:spcPts val="600"/>
              </a:spcAft>
            </a:pPr>
            <a:r>
              <a:rPr lang="de-DE" sz="16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Herausstellen vorhandener positiver Betreuungserfahrungen, um negative Aspekte zu mindern</a:t>
            </a:r>
            <a:endParaRPr lang="de-DE" sz="1600" dirty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342900" indent="-342900">
              <a:spcBef>
                <a:spcPts val="300"/>
              </a:spcBef>
              <a:buFont typeface="+mj-lt"/>
              <a:buAutoNum type="arabicPeriod"/>
            </a:pPr>
            <a:r>
              <a:rPr lang="de-DE" sz="1600" dirty="0" smtClean="0">
                <a:solidFill>
                  <a:schemeClr val="tx1"/>
                </a:solidFill>
              </a:rPr>
              <a:t>Professionelle Betreuer/innen würdigen die Rolle der Angehörigen nicht ausreichend</a:t>
            </a:r>
            <a:br>
              <a:rPr lang="de-DE" sz="1600" dirty="0" smtClean="0">
                <a:solidFill>
                  <a:schemeClr val="tx1"/>
                </a:solidFill>
              </a:rPr>
            </a:br>
            <a:r>
              <a:rPr lang="de-DE" sz="1600" dirty="0" smtClean="0">
                <a:solidFill>
                  <a:schemeClr val="tx1"/>
                </a:solidFill>
              </a:rPr>
              <a:t>= Paralleles Betreuungssystem </a:t>
            </a:r>
          </a:p>
          <a:p>
            <a:pPr marL="684508" lvl="1" indent="-285750">
              <a:spcBef>
                <a:spcPts val="300"/>
              </a:spcBef>
            </a:pPr>
            <a:r>
              <a:rPr lang="de-DE" sz="16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Professionellen Fachkräften vermitteln, Angehörige als Partner/innen zu sehen: als Teil der Lösung bei der langfristigen Unterstützung der Erkrankten auf dem Weg </a:t>
            </a:r>
            <a:r>
              <a:rPr lang="de-DE" sz="1600" dirty="0" smtClean="0">
                <a:solidFill>
                  <a:srgbClr val="000000"/>
                </a:solidFill>
                <a:latin typeface="+mn-lt"/>
                <a:cs typeface="Calibri" pitchFamily="34" charset="0"/>
              </a:rPr>
              <a:t>zur Genesung </a:t>
            </a:r>
            <a:r>
              <a:rPr lang="de-DE" sz="16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= einvernehmliche Unterstützung</a:t>
            </a:r>
            <a:endParaRPr lang="de-DE" sz="1600" dirty="0">
              <a:solidFill>
                <a:schemeClr val="tx1"/>
              </a:solidFill>
              <a:latin typeface="+mn-lt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A28C64-759B-417E-B3FC-C2D4815B641D}" type="slidenum">
              <a:rPr lang="nl-NL" smtClean="0"/>
              <a:pPr>
                <a:defRPr/>
              </a:pPr>
              <a:t>18</a:t>
            </a:fld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3390138" y="397370"/>
            <a:ext cx="2363724" cy="650896"/>
          </a:xfrm>
        </p:spPr>
        <p:txBody>
          <a:bodyPr/>
          <a:lstStyle/>
          <a:p>
            <a:r>
              <a:rPr lang="nl-BE" b="1" dirty="0" smtClean="0"/>
              <a:t>Fazit</a:t>
            </a:r>
          </a:p>
        </p:txBody>
      </p:sp>
    </p:spTree>
    <p:extLst>
      <p:ext uri="{BB962C8B-B14F-4D97-AF65-F5344CB8AC3E}">
        <p14:creationId xmlns:p14="http://schemas.microsoft.com/office/powerpoint/2010/main" val="2129528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>
          <a:xfrm>
            <a:off x="611560" y="1514461"/>
            <a:ext cx="8640960" cy="4546613"/>
          </a:xfrm>
        </p:spPr>
        <p:txBody>
          <a:bodyPr/>
          <a:lstStyle/>
          <a:p>
            <a:pPr marL="0" indent="0">
              <a:buNone/>
            </a:pPr>
            <a:r>
              <a:rPr lang="de-DE" sz="1600" i="1" u="sng" dirty="0" smtClean="0">
                <a:solidFill>
                  <a:schemeClr val="tx1"/>
                </a:solidFill>
              </a:rPr>
              <a:t>Individuelle Hilfe</a:t>
            </a:r>
          </a:p>
          <a:p>
            <a:pPr marL="271463" indent="-271463">
              <a:spcBef>
                <a:spcPts val="300"/>
              </a:spcBef>
              <a:buFont typeface="Arial" pitchFamily="34" charset="0"/>
              <a:buChar char="•"/>
            </a:pPr>
            <a:r>
              <a:rPr lang="de-DE" sz="1500" dirty="0" smtClean="0">
                <a:solidFill>
                  <a:schemeClr val="tx1"/>
                </a:solidFill>
              </a:rPr>
              <a:t>Ermutigung zur Selbsthilfe und Hilfe mittels „Peer-Support“ durch andere Angehörige </a:t>
            </a:r>
          </a:p>
          <a:p>
            <a:pPr marL="271463" indent="-271463">
              <a:spcBef>
                <a:spcPts val="300"/>
              </a:spcBef>
              <a:buFont typeface="Arial" pitchFamily="34" charset="0"/>
              <a:buChar char="•"/>
            </a:pPr>
            <a:r>
              <a:rPr lang="de-DE" sz="1500" dirty="0" smtClean="0">
                <a:solidFill>
                  <a:schemeClr val="tx1"/>
                </a:solidFill>
              </a:rPr>
              <a:t>Informations- und Schulungsangebote, die zugänglich, verständlich, bezahlbar, nachvollziehbar und vertrauenswürdig sind  </a:t>
            </a:r>
          </a:p>
          <a:p>
            <a:pPr marL="271463" indent="-271463">
              <a:spcBef>
                <a:spcPts val="300"/>
              </a:spcBef>
              <a:buFont typeface="Arial" pitchFamily="34" charset="0"/>
              <a:buChar char="•"/>
            </a:pPr>
            <a:r>
              <a:rPr lang="de-DE" sz="1500" dirty="0" smtClean="0">
                <a:solidFill>
                  <a:schemeClr val="tx1"/>
                </a:solidFill>
              </a:rPr>
              <a:t>Emotionale Unterstützung</a:t>
            </a:r>
          </a:p>
          <a:p>
            <a:pPr marL="271463" indent="-271463">
              <a:spcBef>
                <a:spcPts val="300"/>
              </a:spcBef>
              <a:buFont typeface="Arial" pitchFamily="34" charset="0"/>
              <a:buChar char="•"/>
            </a:pPr>
            <a:r>
              <a:rPr lang="de-DE" sz="1500" dirty="0" smtClean="0">
                <a:solidFill>
                  <a:schemeClr val="tx1"/>
                </a:solidFill>
              </a:rPr>
              <a:t>Familien gezielt fördern und stärken</a:t>
            </a:r>
          </a:p>
          <a:p>
            <a:pPr marL="271463" indent="-271463">
              <a:buFont typeface="Arial" pitchFamily="34" charset="0"/>
              <a:buChar char="•"/>
            </a:pPr>
            <a:endParaRPr lang="de-DE" sz="200" dirty="0" smtClean="0">
              <a:solidFill>
                <a:srgbClr val="FF0000"/>
              </a:solidFill>
            </a:endParaRPr>
          </a:p>
          <a:p>
            <a:pPr marL="271463" indent="-271463">
              <a:buNone/>
            </a:pPr>
            <a:r>
              <a:rPr lang="de-DE" sz="1600" i="1" u="sng" dirty="0" smtClean="0">
                <a:solidFill>
                  <a:srgbClr val="000000"/>
                </a:solidFill>
              </a:rPr>
              <a:t>Organisatorische – praktische  Hilfe</a:t>
            </a:r>
          </a:p>
          <a:p>
            <a:pPr marL="271463" indent="-271463">
              <a:spcBef>
                <a:spcPts val="300"/>
              </a:spcBef>
              <a:buFont typeface="Arial" pitchFamily="34" charset="0"/>
              <a:buChar char="•"/>
            </a:pPr>
            <a:r>
              <a:rPr lang="de-DE" sz="1500" dirty="0">
                <a:solidFill>
                  <a:srgbClr val="000000"/>
                </a:solidFill>
              </a:rPr>
              <a:t>Förderung </a:t>
            </a:r>
            <a:r>
              <a:rPr lang="de-DE" sz="1500" dirty="0" smtClean="0">
                <a:solidFill>
                  <a:srgbClr val="000000"/>
                </a:solidFill>
              </a:rPr>
              <a:t>der Zusammenarbeit zwischen Fachkräften und Angehörigen</a:t>
            </a:r>
          </a:p>
          <a:p>
            <a:pPr marL="271463" indent="-271463">
              <a:spcBef>
                <a:spcPts val="300"/>
              </a:spcBef>
              <a:buFont typeface="Arial" pitchFamily="34" charset="0"/>
              <a:buChar char="•"/>
            </a:pPr>
            <a:r>
              <a:rPr lang="de-DE" sz="1500" dirty="0" smtClean="0">
                <a:solidFill>
                  <a:srgbClr val="000000"/>
                </a:solidFill>
              </a:rPr>
              <a:t>Ambulante Versorgung verbreitern und Zugang vereinfachen</a:t>
            </a:r>
          </a:p>
          <a:p>
            <a:pPr marL="271463" indent="-271463">
              <a:spcBef>
                <a:spcPts val="300"/>
              </a:spcBef>
              <a:buFont typeface="Arial" pitchFamily="34" charset="0"/>
              <a:buChar char="•"/>
            </a:pPr>
            <a:r>
              <a:rPr lang="de-DE" sz="1500" dirty="0" smtClean="0">
                <a:solidFill>
                  <a:srgbClr val="000000"/>
                </a:solidFill>
              </a:rPr>
              <a:t>Arbeitgeber/innen sensibilisieren, Mitarbeiter/innen bei der Betreuung chronisch kranker Angehöriger zu unterstützen,</a:t>
            </a:r>
          </a:p>
          <a:p>
            <a:pPr marL="271463" indent="-271463">
              <a:spcBef>
                <a:spcPts val="300"/>
              </a:spcBef>
              <a:buFont typeface="Arial" pitchFamily="34" charset="0"/>
              <a:buChar char="•"/>
            </a:pPr>
            <a:r>
              <a:rPr lang="de-DE" sz="1500" dirty="0" smtClean="0">
                <a:solidFill>
                  <a:srgbClr val="000000"/>
                </a:solidFill>
              </a:rPr>
              <a:t>Stärkere Forschungsförderung, um erfolgreiche Vorgehensweisen zu erfassen und Innovationen anzuregen </a:t>
            </a:r>
          </a:p>
          <a:p>
            <a:pPr marL="271463" indent="-271463">
              <a:buFont typeface="Wingdings" pitchFamily="2" charset="2"/>
              <a:buNone/>
            </a:pPr>
            <a:r>
              <a:rPr lang="de-DE" sz="1600" i="1" u="sng" dirty="0" smtClean="0">
                <a:solidFill>
                  <a:srgbClr val="000000"/>
                </a:solidFill>
              </a:rPr>
              <a:t>Hilfe durch die Öffentlichkeit</a:t>
            </a:r>
          </a:p>
          <a:p>
            <a:pPr marL="271463" indent="-271463">
              <a:spcBef>
                <a:spcPts val="300"/>
              </a:spcBef>
              <a:buFont typeface="Arial" pitchFamily="34" charset="0"/>
              <a:buChar char="•"/>
            </a:pPr>
            <a:r>
              <a:rPr lang="de-DE" sz="1500" dirty="0" smtClean="0">
                <a:solidFill>
                  <a:srgbClr val="000000"/>
                </a:solidFill>
              </a:rPr>
              <a:t>Entstigmatisierung: Aufklärung über Schizophrenie, Angst verringern, </a:t>
            </a:r>
            <a:r>
              <a:rPr lang="de-DE" sz="1500" dirty="0">
                <a:solidFill>
                  <a:srgbClr val="000000"/>
                </a:solidFill>
              </a:rPr>
              <a:t>M</a:t>
            </a:r>
            <a:r>
              <a:rPr lang="de-DE" sz="1500" dirty="0" smtClean="0">
                <a:solidFill>
                  <a:srgbClr val="000000"/>
                </a:solidFill>
              </a:rPr>
              <a:t>edien sensibilisieren</a:t>
            </a:r>
            <a:endParaRPr lang="en-IE" sz="1600" dirty="0" smtClean="0">
              <a:solidFill>
                <a:srgbClr val="000000"/>
              </a:solidFill>
            </a:endParaRPr>
          </a:p>
        </p:txBody>
      </p:sp>
      <p:sp>
        <p:nvSpPr>
          <p:cNvPr id="23555" name="Title 2"/>
          <p:cNvSpPr>
            <a:spLocks noGrp="1"/>
          </p:cNvSpPr>
          <p:nvPr>
            <p:ph type="title"/>
          </p:nvPr>
        </p:nvSpPr>
        <p:spPr>
          <a:xfrm>
            <a:off x="3000364" y="428604"/>
            <a:ext cx="3500462" cy="650896"/>
          </a:xfrm>
        </p:spPr>
        <p:txBody>
          <a:bodyPr/>
          <a:lstStyle/>
          <a:p>
            <a:r>
              <a:rPr lang="nl-BE" b="1" dirty="0" smtClean="0"/>
              <a:t>Unterstützunde Maßnahmen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E49DA9-6929-47BD-8238-EABEFA055482}" type="slidenum">
              <a:rPr lang="nl-NL" smtClean="0"/>
              <a:pPr>
                <a:defRPr/>
              </a:pPr>
              <a:t>19</a:t>
            </a:fld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89175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evin\AppData\Local\Temp\Map Europe with Members 20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2428868"/>
            <a:ext cx="3584912" cy="3380425"/>
          </a:xfrm>
          <a:prstGeom prst="rect">
            <a:avLst/>
          </a:prstGeom>
          <a:noFill/>
        </p:spPr>
      </p:pic>
      <p:sp>
        <p:nvSpPr>
          <p:cNvPr id="34819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A46B42-827E-48FF-946B-0C44165010AF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11615" y="402692"/>
            <a:ext cx="5698524" cy="941916"/>
          </a:xfrm>
          <a:noFill/>
          <a:ln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r>
              <a:rPr lang="de-DE" sz="2800" b="1" dirty="0" smtClean="0"/>
              <a:t>EUFAMI</a:t>
            </a:r>
          </a:p>
        </p:txBody>
      </p:sp>
      <p:pic>
        <p:nvPicPr>
          <p:cNvPr id="34821" name="Picture 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825" y="1572503"/>
            <a:ext cx="7849233" cy="1064409"/>
          </a:xfrm>
          <a:noFill/>
          <a:ln>
            <a:miter lim="800000"/>
            <a:headEnd/>
            <a:tailEnd/>
          </a:ln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77380" y="2708920"/>
            <a:ext cx="4464240" cy="315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4" tIns="45712" rIns="91424" bIns="45712">
            <a:spAutoFit/>
          </a:bodyPr>
          <a:lstStyle/>
          <a:p>
            <a:pPr>
              <a:lnSpc>
                <a:spcPct val="90000"/>
              </a:lnSpc>
            </a:pPr>
            <a:r>
              <a:rPr lang="de-DE" sz="1700" dirty="0" smtClean="0">
                <a:latin typeface="Arial" charset="0"/>
              </a:rPr>
              <a:t>Gegründet 1992 – 20-jähriges Bestehen am 19. Dezember 2012</a:t>
            </a:r>
          </a:p>
          <a:p>
            <a:pPr>
              <a:lnSpc>
                <a:spcPct val="90000"/>
              </a:lnSpc>
            </a:pPr>
            <a:endParaRPr lang="de-DE" sz="17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de-DE" sz="1700" dirty="0" smtClean="0">
                <a:latin typeface="Arial" charset="0"/>
              </a:rPr>
              <a:t>Repräsentiert rund 25 Millionen Familien in Europa </a:t>
            </a:r>
          </a:p>
          <a:p>
            <a:pPr>
              <a:lnSpc>
                <a:spcPct val="90000"/>
              </a:lnSpc>
            </a:pPr>
            <a:endParaRPr lang="de-DE" sz="17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de-DE" sz="1700" dirty="0" smtClean="0">
                <a:latin typeface="Arial" charset="0"/>
              </a:rPr>
              <a:t>48 Mitgliedsorganisationen in 28 Ländern </a:t>
            </a:r>
          </a:p>
          <a:p>
            <a:pPr>
              <a:lnSpc>
                <a:spcPct val="90000"/>
              </a:lnSpc>
            </a:pPr>
            <a:endParaRPr lang="de-DE" sz="17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de-DE" sz="1700" dirty="0" smtClean="0">
                <a:latin typeface="Arial" charset="0"/>
              </a:rPr>
              <a:t>Ziel von EUFAMI ist es, Angehörige von Menschen mit einer schweren psychischen Erkrankung auf europäischer Ebene zu vertreten, um ihre Rechte und Interessen zu schützen und fördern</a:t>
            </a:r>
            <a:endParaRPr lang="de-DE" sz="1700" dirty="0">
              <a:latin typeface="Arial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7333" y="247813"/>
            <a:ext cx="3071835" cy="1061001"/>
          </a:xfrm>
          <a:noFill/>
          <a:ln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r>
              <a:rPr lang="en-IE" sz="2800" b="1" dirty="0"/>
              <a:t>KU Leuven</a:t>
            </a:r>
            <a:br>
              <a:rPr lang="en-IE" sz="2800" b="1" dirty="0"/>
            </a:br>
            <a:r>
              <a:rPr lang="en-IE" sz="2800" b="1" dirty="0"/>
              <a:t>LUCAS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354" y="1772816"/>
            <a:ext cx="8408646" cy="3989644"/>
          </a:xfrm>
        </p:spPr>
        <p:txBody>
          <a:bodyPr numCol="1"/>
          <a:lstStyle/>
          <a:p>
            <a:pPr defTabSz="990600"/>
            <a:r>
              <a:rPr lang="de-DE" sz="2000" dirty="0" smtClean="0"/>
              <a:t>LUCAS: Zentrum für Versorgungsforschung und Beratung der KU 		Leuven </a:t>
            </a:r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u="sng" dirty="0" smtClean="0"/>
          </a:p>
          <a:p>
            <a:r>
              <a:rPr lang="de-DE" sz="1800" u="sng" dirty="0" smtClean="0"/>
              <a:t>Zentrale Themen</a:t>
            </a:r>
          </a:p>
          <a:p>
            <a:pPr marL="0" indent="0">
              <a:tabLst>
                <a:tab pos="3413125" algn="l"/>
              </a:tabLst>
            </a:pPr>
            <a:r>
              <a:rPr lang="de-DE" sz="1800" dirty="0" smtClean="0"/>
              <a:t>*Soziale Trends in der Pflege	*Kommunikation </a:t>
            </a:r>
            <a:r>
              <a:rPr lang="de-DE" sz="1800" dirty="0"/>
              <a:t>in </a:t>
            </a:r>
            <a:r>
              <a:rPr lang="de-DE" sz="1800" dirty="0" smtClean="0"/>
              <a:t>Pflege</a:t>
            </a:r>
            <a:r>
              <a:rPr lang="de-DE" sz="1800" dirty="0"/>
              <a:t>b</a:t>
            </a:r>
            <a:r>
              <a:rPr lang="de-DE" sz="1800" dirty="0" smtClean="0"/>
              <a:t>eziehungen</a:t>
            </a:r>
            <a:endParaRPr lang="de-DE" sz="1800" dirty="0" smtClean="0">
              <a:solidFill>
                <a:srgbClr val="FF0000"/>
              </a:solidFill>
            </a:endParaRPr>
          </a:p>
          <a:p>
            <a:pPr marL="0" indent="0">
              <a:tabLst>
                <a:tab pos="3413125" algn="l"/>
              </a:tabLst>
            </a:pPr>
            <a:r>
              <a:rPr lang="de-DE" sz="1800" dirty="0" smtClean="0"/>
              <a:t>*Pflege von älteren </a:t>
            </a:r>
            <a:r>
              <a:rPr lang="de-DE" sz="1800" dirty="0"/>
              <a:t>Menschen </a:t>
            </a:r>
            <a:r>
              <a:rPr lang="de-DE" sz="1800" dirty="0" smtClean="0"/>
              <a:t>	*Wohlfahrt</a:t>
            </a:r>
            <a:r>
              <a:rPr lang="de-DE" sz="1800" dirty="0"/>
              <a:t>, </a:t>
            </a:r>
            <a:r>
              <a:rPr lang="de-DE" sz="1800" dirty="0" smtClean="0"/>
              <a:t>Armut und Exklusion </a:t>
            </a:r>
            <a:endParaRPr lang="de-DE" sz="1800" dirty="0"/>
          </a:p>
          <a:p>
            <a:pPr marL="0" indent="0">
              <a:tabLst>
                <a:tab pos="3413125" algn="l"/>
              </a:tabLst>
            </a:pPr>
            <a:r>
              <a:rPr lang="de-DE" sz="1800" dirty="0" smtClean="0"/>
              <a:t>*Psychische Gesundheitsfürsorge 	</a:t>
            </a:r>
          </a:p>
          <a:p>
            <a:pPr marL="0" indent="0"/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D6BD00-1082-4DAC-9A30-ECA6EC60BC3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val 3"/>
          <p:cNvSpPr/>
          <p:nvPr/>
        </p:nvSpPr>
        <p:spPr bwMode="auto">
          <a:xfrm>
            <a:off x="4049668" y="2492896"/>
            <a:ext cx="2088232" cy="1565888"/>
          </a:xfrm>
          <a:prstGeom prst="ellipse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46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sz="1000" dirty="0" smtClean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nl-BE" sz="1000" dirty="0" smtClean="0">
                <a:solidFill>
                  <a:schemeClr val="tx1"/>
                </a:solidFill>
                <a:latin typeface="Arial Narrow" pitchFamily="34" charset="0"/>
              </a:rPr>
            </a:br>
            <a:r>
              <a:rPr lang="nl-BE" sz="1000" dirty="0" smtClean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nl-BE" sz="1000" dirty="0" smtClean="0">
                <a:solidFill>
                  <a:schemeClr val="tx1"/>
                </a:solidFill>
                <a:latin typeface="Arial Narrow" pitchFamily="34" charset="0"/>
              </a:rPr>
            </a:br>
            <a:r>
              <a:rPr kumimoji="0" lang="nl-BE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Forschung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2573504" y="2663772"/>
            <a:ext cx="1656184" cy="122413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46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/>
            </a:r>
            <a:br>
              <a:rPr kumimoji="0" lang="nl-B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</a:br>
            <a:r>
              <a:rPr kumimoji="0" lang="nl-BE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Politik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329588" y="3537012"/>
            <a:ext cx="1800200" cy="1224136"/>
          </a:xfrm>
          <a:prstGeom prst="ellipse">
            <a:avLst/>
          </a:prstGeom>
          <a:ln>
            <a:solidFill>
              <a:srgbClr val="CCCC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46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/>
            </a:r>
            <a:br>
              <a:rPr kumimoji="0" lang="nl-B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</a:br>
            <a:r>
              <a:rPr kumimoji="0" lang="nl-BE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Praxis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107521" y="397370"/>
            <a:ext cx="2928958" cy="650896"/>
          </a:xfrm>
          <a:noFill/>
          <a:ln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r>
              <a:rPr lang="nl-BE" sz="2800" b="1" dirty="0"/>
              <a:t>Einführung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484313"/>
            <a:ext cx="8204200" cy="4678362"/>
          </a:xfrm>
        </p:spPr>
        <p:txBody>
          <a:bodyPr/>
          <a:lstStyle/>
          <a:p>
            <a:endParaRPr lang="nl-BE" dirty="0" smtClean="0"/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Hintergrund 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Ziele der Studie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Charakteristika der Studienteilnehmer/innen</a:t>
            </a:r>
            <a:endParaRPr lang="nl-BE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Ergebnisse</a:t>
            </a:r>
          </a:p>
          <a:p>
            <a:pPr>
              <a:buFont typeface="Arial" pitchFamily="34" charset="0"/>
              <a:buChar char="•"/>
            </a:pPr>
            <a:r>
              <a:rPr lang="nl-BE" dirty="0"/>
              <a:t>E</a:t>
            </a:r>
            <a:r>
              <a:rPr lang="nl-BE" dirty="0" smtClean="0"/>
              <a:t>rste Schlussfolgerungen</a:t>
            </a:r>
          </a:p>
          <a:p>
            <a:pPr marL="457200" lvl="1" indent="0">
              <a:buFontTx/>
              <a:buNone/>
            </a:pPr>
            <a:endParaRPr lang="nl-BE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21028-93CB-4860-9249-A40ACA9834C6}" type="slidenum">
              <a:rPr lang="nl-NL" smtClean="0"/>
              <a:pPr>
                <a:defRPr/>
              </a:pPr>
              <a:t>4</a:t>
            </a:fld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07520" y="445528"/>
            <a:ext cx="2928959" cy="785819"/>
          </a:xfrm>
        </p:spPr>
        <p:txBody>
          <a:bodyPr/>
          <a:lstStyle/>
          <a:p>
            <a:pPr algn="l"/>
            <a:r>
              <a:rPr lang="en-IE" sz="2800" b="1" dirty="0" smtClean="0"/>
              <a:t>Hintergründe - 1</a:t>
            </a:r>
            <a:endParaRPr lang="en-IE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sz="1800" dirty="0" smtClean="0">
                <a:solidFill>
                  <a:srgbClr val="000000"/>
                </a:solidFill>
              </a:rPr>
              <a:t>Internationale Studie von EUFAMI in Zusammenarbeit mit LUCAS</a:t>
            </a:r>
          </a:p>
          <a:p>
            <a:pPr>
              <a:buFont typeface="Arial" pitchFamily="34" charset="0"/>
              <a:buChar char="•"/>
            </a:pPr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Durchführung in 25 Ländern, Abschluss: Ende 2014</a:t>
            </a:r>
          </a:p>
          <a:p>
            <a:pPr marL="457038" lvl="1" indent="0">
              <a:buNone/>
            </a:pPr>
            <a:r>
              <a:rPr lang="de-DE" sz="1800" dirty="0" smtClean="0">
                <a:solidFill>
                  <a:srgbClr val="000000"/>
                </a:solidFill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de-DE" sz="1800" dirty="0" smtClean="0">
                <a:solidFill>
                  <a:srgbClr val="000000"/>
                </a:solidFill>
              </a:rPr>
              <a:t>Die Studie wurde durchgeführt, um die Bedürfnisse und Herausforderungen von Angehörigen zu erheben.   </a:t>
            </a:r>
          </a:p>
          <a:p>
            <a:endParaRPr lang="de-DE" sz="900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e-DE" sz="1800" dirty="0" smtClean="0">
                <a:solidFill>
                  <a:srgbClr val="000000"/>
                </a:solidFill>
              </a:rPr>
              <a:t>Es ist belegt, dass die Bedürfnisse von Angehörigen eng mit den Bedürfnissen der </a:t>
            </a:r>
            <a:r>
              <a:rPr lang="de-DE" sz="1800" dirty="0">
                <a:solidFill>
                  <a:srgbClr val="000000"/>
                </a:solidFill>
              </a:rPr>
              <a:t>E</a:t>
            </a:r>
            <a:r>
              <a:rPr lang="de-DE" sz="1800" dirty="0" smtClean="0">
                <a:solidFill>
                  <a:srgbClr val="000000"/>
                </a:solidFill>
              </a:rPr>
              <a:t>rkrankten verbunden sind.</a:t>
            </a:r>
          </a:p>
          <a:p>
            <a:pPr>
              <a:buFont typeface="Arial" pitchFamily="34" charset="0"/>
              <a:buChar char="•"/>
            </a:pPr>
            <a:r>
              <a:rPr lang="de-DE" sz="1800" dirty="0" smtClean="0">
                <a:solidFill>
                  <a:srgbClr val="000000"/>
                </a:solidFill>
              </a:rPr>
              <a:t>Diese Studie soll die </a:t>
            </a:r>
            <a:r>
              <a:rPr lang="de-DE" sz="1800" u="sng" dirty="0" smtClean="0">
                <a:solidFill>
                  <a:srgbClr val="000000"/>
                </a:solidFill>
              </a:rPr>
              <a:t>Lebensumstände und die Belastungen der Angehörigen</a:t>
            </a:r>
            <a:r>
              <a:rPr lang="de-DE" sz="1800" dirty="0" smtClean="0">
                <a:solidFill>
                  <a:srgbClr val="000000"/>
                </a:solidFill>
              </a:rPr>
              <a:t> analysieren</a:t>
            </a:r>
          </a:p>
          <a:p>
            <a:endParaRPr lang="de-DE" sz="900" u="sng" dirty="0" smtClean="0"/>
          </a:p>
          <a:p>
            <a:pPr>
              <a:buFont typeface="Arial" pitchFamily="34" charset="0"/>
              <a:buChar char="•"/>
            </a:pPr>
            <a:r>
              <a:rPr lang="de-DE" sz="1800" dirty="0" smtClean="0"/>
              <a:t>Die Studie wird genauere Erkenntnisse zur Rolle die Angehörigen beim Krankheitsmanagement und der Genesung psychisch Kranker liefern.</a:t>
            </a:r>
          </a:p>
          <a:p>
            <a:endParaRPr lang="en-GB" sz="1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A8D4B-FB38-4257-827A-7C9BDE7BBB7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07520" y="435413"/>
            <a:ext cx="2928959" cy="785819"/>
          </a:xfrm>
        </p:spPr>
        <p:txBody>
          <a:bodyPr/>
          <a:lstStyle/>
          <a:p>
            <a:r>
              <a:rPr lang="en-IE" sz="2800" b="1" dirty="0" smtClean="0"/>
              <a:t>Hintergründe - 2</a:t>
            </a:r>
            <a:endParaRPr lang="en-IE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433" y="1712720"/>
            <a:ext cx="8229134" cy="452664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sz="1800" dirty="0">
                <a:solidFill>
                  <a:srgbClr val="000000"/>
                </a:solidFill>
              </a:rPr>
              <a:t>D</a:t>
            </a:r>
            <a:r>
              <a:rPr lang="de-DE" sz="1800" dirty="0" smtClean="0">
                <a:solidFill>
                  <a:srgbClr val="000000"/>
                </a:solidFill>
              </a:rPr>
              <a:t>as Wissen über die Erfahrungen von Angehörigen muss vertieft werden: ihr Beitrag, ihre Belastungen, ihre Bedürfnisse</a:t>
            </a:r>
            <a:r>
              <a:rPr lang="de-DE" sz="1800" dirty="0">
                <a:solidFill>
                  <a:srgbClr val="000000"/>
                </a:solidFill>
              </a:rPr>
              <a:t> </a:t>
            </a:r>
            <a:r>
              <a:rPr lang="de-DE" sz="1800" dirty="0" smtClean="0">
                <a:solidFill>
                  <a:srgbClr val="000000"/>
                </a:solidFill>
              </a:rPr>
              <a:t>und Notwendigkeiten, Stärken sowie Copingstrategien</a:t>
            </a:r>
          </a:p>
          <a:p>
            <a:pPr lvl="1">
              <a:buFont typeface="Arial" pitchFamily="34" charset="0"/>
              <a:buChar char="•"/>
            </a:pPr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Nur so können </a:t>
            </a:r>
            <a:r>
              <a:rPr lang="de-DE" sz="1800" dirty="0">
                <a:solidFill>
                  <a:srgbClr val="000000"/>
                </a:solidFill>
                <a:latin typeface="+mn-lt"/>
              </a:rPr>
              <a:t>A</a:t>
            </a:r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ngehörige als </a:t>
            </a:r>
            <a:r>
              <a:rPr lang="de-DE" sz="1800" u="sng" dirty="0" smtClean="0">
                <a:solidFill>
                  <a:srgbClr val="000000"/>
                </a:solidFill>
                <a:latin typeface="+mn-lt"/>
              </a:rPr>
              <a:t>ernstzunehmende Partner/innen in der Therapie und Genesung der Patient/innen</a:t>
            </a:r>
            <a:r>
              <a:rPr lang="de-DE" sz="1800" dirty="0" smtClean="0">
                <a:solidFill>
                  <a:srgbClr val="000000"/>
                </a:solidFill>
                <a:latin typeface="+mn-lt"/>
              </a:rPr>
              <a:t> anerkannt werden. </a:t>
            </a:r>
            <a:r>
              <a:rPr lang="de-DE" sz="1800" dirty="0" smtClean="0">
                <a:solidFill>
                  <a:srgbClr val="000000"/>
                </a:solidFill>
              </a:rPr>
              <a:t> </a:t>
            </a:r>
          </a:p>
          <a:p>
            <a:pPr marL="457038" lvl="1" indent="0">
              <a:buNone/>
            </a:pPr>
            <a:endParaRPr lang="de-DE" sz="1800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e-DE" sz="1800" dirty="0" smtClean="0">
                <a:solidFill>
                  <a:srgbClr val="000000"/>
                </a:solidFill>
              </a:rPr>
              <a:t>EUFAMI ist überzeugt, dass die Ergebnisse einen erheblichen Nutzen für viele Organisationen, politische Entscheidungsträger/innen und Mitgliedsverbände von EUFAMI stiften werden. </a:t>
            </a:r>
          </a:p>
          <a:p>
            <a:pPr marL="0" indent="0"/>
            <a:endParaRPr lang="de-DE" sz="1800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e-DE" sz="1800" dirty="0" smtClean="0">
                <a:solidFill>
                  <a:srgbClr val="000000"/>
                </a:solidFill>
              </a:rPr>
              <a:t>Die Ergebnisse können als </a:t>
            </a:r>
            <a:r>
              <a:rPr lang="de-DE" sz="1800" dirty="0">
                <a:solidFill>
                  <a:srgbClr val="000000"/>
                </a:solidFill>
              </a:rPr>
              <a:t>G</a:t>
            </a:r>
            <a:r>
              <a:rPr lang="de-DE" sz="1800" dirty="0" smtClean="0">
                <a:solidFill>
                  <a:srgbClr val="000000"/>
                </a:solidFill>
              </a:rPr>
              <a:t>rundlage dienen</a:t>
            </a:r>
            <a:r>
              <a:rPr lang="de-DE" sz="1800" dirty="0">
                <a:solidFill>
                  <a:srgbClr val="000000"/>
                </a:solidFill>
              </a:rPr>
              <a:t>, </a:t>
            </a:r>
            <a:r>
              <a:rPr lang="de-DE" sz="1800" dirty="0" smtClean="0">
                <a:solidFill>
                  <a:srgbClr val="000000"/>
                </a:solidFill>
              </a:rPr>
              <a:t>künftige </a:t>
            </a:r>
            <a:r>
              <a:rPr lang="de-DE" sz="1800" dirty="0">
                <a:solidFill>
                  <a:srgbClr val="000000"/>
                </a:solidFill>
              </a:rPr>
              <a:t>Unterstützungsaktivitäten für </a:t>
            </a:r>
            <a:r>
              <a:rPr lang="de-DE" sz="1800" dirty="0" smtClean="0">
                <a:solidFill>
                  <a:srgbClr val="000000"/>
                </a:solidFill>
              </a:rPr>
              <a:t>Angehörige zu planen.</a:t>
            </a:r>
            <a:endParaRPr lang="de-DE" sz="18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A8D4B-FB38-4257-827A-7C9BDE7BBB7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726066" y="445780"/>
            <a:ext cx="3643338" cy="1079500"/>
          </a:xfrm>
        </p:spPr>
        <p:txBody>
          <a:bodyPr/>
          <a:lstStyle/>
          <a:p>
            <a:r>
              <a:rPr lang="nl-BE" sz="2800" b="1" dirty="0" smtClean="0"/>
              <a:t>Ziele der Studie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702966"/>
            <a:ext cx="8204200" cy="4678362"/>
          </a:xfrm>
        </p:spPr>
        <p:txBody>
          <a:bodyPr/>
          <a:lstStyle/>
          <a:p>
            <a:pPr marL="358775" lvl="1" indent="-358775"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n-lt"/>
              </a:rPr>
              <a:t>Zu verstehen, welches die Bedürfnisse von Angehörigen psychisch Kranker sind und vor welche Herausforderungen sie gestellt werden.</a:t>
            </a:r>
          </a:p>
          <a:p>
            <a:pPr marL="457200" lvl="1" indent="0">
              <a:buFont typeface="Arial" pitchFamily="34" charset="0"/>
              <a:buChar char="•"/>
              <a:defRPr/>
            </a:pPr>
            <a:endParaRPr lang="de-DE" sz="1800" dirty="0" smtClean="0">
              <a:latin typeface="+mn-lt"/>
            </a:endParaRPr>
          </a:p>
          <a:p>
            <a:pPr marL="358775" lvl="1" indent="-358775"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n-lt"/>
              </a:rPr>
              <a:t>Untersuchung der Erfahrungen von Angehörigen von Menschen mit Schizophrenie.</a:t>
            </a:r>
          </a:p>
          <a:p>
            <a:pPr marL="457200" lvl="1" indent="0">
              <a:buFont typeface="Arial" pitchFamily="34" charset="0"/>
              <a:buChar char="•"/>
              <a:defRPr/>
            </a:pPr>
            <a:endParaRPr lang="de-DE" sz="1800" dirty="0" smtClean="0">
              <a:latin typeface="+mn-lt"/>
            </a:endParaRPr>
          </a:p>
          <a:p>
            <a:pPr marL="1076325" lvl="1" indent="-447675"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n-lt"/>
              </a:rPr>
              <a:t>Soziodemographische Charakteristika</a:t>
            </a:r>
          </a:p>
          <a:p>
            <a:pPr marL="1076325" lvl="1" indent="-447675"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n-lt"/>
              </a:rPr>
              <a:t>Erfahrungen und Wohlbefinden</a:t>
            </a:r>
          </a:p>
          <a:p>
            <a:pPr marL="1076325" lvl="1" indent="-447675"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n-lt"/>
              </a:rPr>
              <a:t>Unterstützung durch Fachpersonal</a:t>
            </a:r>
          </a:p>
          <a:p>
            <a:pPr marL="1076325" lvl="1" indent="-447675"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n-lt"/>
              </a:rPr>
              <a:t>Bedarf an Unterstützung</a:t>
            </a:r>
          </a:p>
          <a:p>
            <a:pPr lvl="1">
              <a:buFont typeface="Wingdings" pitchFamily="2" charset="2"/>
              <a:buChar char="§"/>
              <a:defRPr/>
            </a:pPr>
            <a:endParaRPr lang="nl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F30D-77B7-4D84-B451-4AD2EEC8A02F}" type="slidenum">
              <a:rPr lang="nl-NL" smtClean="0"/>
              <a:pPr>
                <a:defRPr/>
              </a:pPr>
              <a:t>7</a:t>
            </a:fld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37678" y="214290"/>
            <a:ext cx="2177707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981" y="1321914"/>
            <a:ext cx="7920038" cy="467836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nl-BE" sz="28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de-DE" sz="2400" dirty="0" smtClean="0"/>
              <a:t>431 Angehörige von Menschen mit Schizophrenie</a:t>
            </a:r>
          </a:p>
          <a:p>
            <a:pPr>
              <a:defRPr/>
            </a:pPr>
            <a:endParaRPr lang="nl-BE" dirty="0" smtClean="0"/>
          </a:p>
          <a:p>
            <a:pPr>
              <a:defRPr/>
            </a:pPr>
            <a:endParaRPr lang="nl-BE" dirty="0"/>
          </a:p>
          <a:p>
            <a:pPr>
              <a:defRPr/>
            </a:pPr>
            <a:endParaRPr lang="nl-BE" dirty="0" smtClean="0"/>
          </a:p>
          <a:p>
            <a:pPr>
              <a:defRPr/>
            </a:pPr>
            <a:endParaRPr lang="nl-BE" dirty="0" smtClean="0"/>
          </a:p>
          <a:p>
            <a:pPr>
              <a:defRPr/>
            </a:pPr>
            <a:endParaRPr lang="nl-BE" dirty="0"/>
          </a:p>
          <a:p>
            <a:pPr>
              <a:defRPr/>
            </a:pPr>
            <a:endParaRPr lang="nl-BE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nl-BE" dirty="0"/>
          </a:p>
          <a:p>
            <a:pPr marL="0" indent="0">
              <a:buFont typeface="Wingdings" pitchFamily="2" charset="2"/>
              <a:buNone/>
              <a:defRPr/>
            </a:pPr>
            <a:endParaRPr lang="nl-BE" dirty="0"/>
          </a:p>
        </p:txBody>
      </p:sp>
      <p:sp>
        <p:nvSpPr>
          <p:cNvPr id="11267" name="Title 2"/>
          <p:cNvSpPr>
            <a:spLocks noGrp="1"/>
          </p:cNvSpPr>
          <p:nvPr>
            <p:ph type="title"/>
          </p:nvPr>
        </p:nvSpPr>
        <p:spPr>
          <a:xfrm>
            <a:off x="2921801" y="302653"/>
            <a:ext cx="3300398" cy="928694"/>
          </a:xfrm>
        </p:spPr>
        <p:txBody>
          <a:bodyPr/>
          <a:lstStyle/>
          <a:p>
            <a:pPr algn="l"/>
            <a:r>
              <a:rPr lang="nl-BE" b="1" dirty="0" smtClean="0"/>
              <a:t>Studien-teilnehmer/innen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839101-7914-464C-ADD8-E5BC0313A277}" type="slidenum">
              <a:rPr lang="nl-NL" smtClean="0"/>
              <a:pPr>
                <a:defRPr/>
              </a:pPr>
              <a:t>8</a:t>
            </a:fld>
            <a:endParaRPr lang="nl-NL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634319"/>
              </p:ext>
            </p:extLst>
          </p:nvPr>
        </p:nvGraphicFramePr>
        <p:xfrm>
          <a:off x="1821637" y="2564904"/>
          <a:ext cx="5500726" cy="3214711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678612"/>
                <a:gridCol w="2822114"/>
              </a:tblGrid>
              <a:tr h="48726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de-DE" sz="1400" b="1" noProof="0" dirty="0" smtClean="0">
                          <a:effectLst/>
                        </a:rPr>
                        <a:t>Land</a:t>
                      </a:r>
                      <a:endParaRPr lang="de-DE" sz="1800" b="1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1400" b="1" noProof="0" dirty="0" smtClean="0">
                          <a:effectLst/>
                        </a:rPr>
                        <a:t>Angehörige</a:t>
                      </a:r>
                      <a:endParaRPr lang="de-DE" sz="1800" b="1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ctr"/>
                </a:tc>
              </a:tr>
              <a:tr h="28495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1400" b="0" noProof="0" dirty="0" smtClean="0">
                          <a:effectLst/>
                        </a:rPr>
                        <a:t>Australien</a:t>
                      </a:r>
                      <a:endParaRPr lang="de-DE" sz="1800" b="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1400" b="0" noProof="0" dirty="0" smtClean="0">
                          <a:effectLst/>
                        </a:rPr>
                        <a:t>21</a:t>
                      </a:r>
                      <a:endParaRPr lang="de-DE" sz="1800" b="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ctr"/>
                </a:tc>
              </a:tr>
              <a:tr h="28495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1400" b="0" noProof="0" dirty="0" smtClean="0">
                          <a:effectLst/>
                        </a:rPr>
                        <a:t>Kanada</a:t>
                      </a:r>
                      <a:endParaRPr lang="de-DE" sz="1800" b="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1400" b="0" noProof="0" dirty="0" smtClean="0">
                          <a:effectLst/>
                        </a:rPr>
                        <a:t>100</a:t>
                      </a:r>
                      <a:endParaRPr lang="de-DE" sz="1800" b="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ctr"/>
                </a:tc>
              </a:tr>
              <a:tr h="28495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1400" b="0" noProof="0" dirty="0" smtClean="0">
                          <a:effectLst/>
                        </a:rPr>
                        <a:t>Frankreich</a:t>
                      </a:r>
                      <a:endParaRPr lang="de-DE" sz="1800" b="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1400" b="0" noProof="0" dirty="0" smtClean="0">
                          <a:effectLst/>
                        </a:rPr>
                        <a:t>108</a:t>
                      </a:r>
                      <a:endParaRPr lang="de-DE" sz="1800" b="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ctr"/>
                </a:tc>
              </a:tr>
              <a:tr h="28495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1400" b="0" noProof="0" dirty="0" smtClean="0">
                          <a:solidFill>
                            <a:srgbClr val="C00000"/>
                          </a:solidFill>
                          <a:effectLst/>
                        </a:rPr>
                        <a:t>Deutschland</a:t>
                      </a:r>
                      <a:endParaRPr lang="de-DE" sz="1800" b="0" noProof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1400" b="0" noProof="0" dirty="0" smtClean="0">
                          <a:solidFill>
                            <a:srgbClr val="C00000"/>
                          </a:solidFill>
                          <a:effectLst/>
                        </a:rPr>
                        <a:t>60</a:t>
                      </a:r>
                      <a:endParaRPr lang="de-DE" sz="1800" b="0" noProof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ctr"/>
                </a:tc>
              </a:tr>
              <a:tr h="28495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1400" b="0" noProof="0" dirty="0" smtClean="0">
                          <a:effectLst/>
                        </a:rPr>
                        <a:t>Italien</a:t>
                      </a:r>
                      <a:endParaRPr lang="de-DE" sz="1800" b="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1400" b="0" noProof="0" dirty="0" smtClean="0">
                          <a:effectLst/>
                        </a:rPr>
                        <a:t>32</a:t>
                      </a:r>
                      <a:endParaRPr lang="de-DE" sz="1800" b="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ctr"/>
                </a:tc>
              </a:tr>
              <a:tr h="28495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1400" b="0" noProof="0" dirty="0" smtClean="0">
                          <a:effectLst/>
                        </a:rPr>
                        <a:t>Spanien</a:t>
                      </a:r>
                      <a:endParaRPr lang="de-DE" sz="1800" b="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1400" b="0" noProof="0" dirty="0" smtClean="0">
                          <a:effectLst/>
                        </a:rPr>
                        <a:t>46</a:t>
                      </a:r>
                      <a:endParaRPr lang="de-DE" sz="1800" b="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ctr"/>
                </a:tc>
              </a:tr>
              <a:tr h="28495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1400" b="0" noProof="0" dirty="0" smtClean="0">
                          <a:effectLst/>
                        </a:rPr>
                        <a:t>Großbritannien</a:t>
                      </a:r>
                      <a:endParaRPr lang="de-DE" sz="1800" b="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1400" b="0" noProof="0" dirty="0" smtClean="0">
                          <a:effectLst/>
                        </a:rPr>
                        <a:t>64</a:t>
                      </a:r>
                      <a:endParaRPr lang="de-DE" sz="1800" b="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ctr"/>
                </a:tc>
              </a:tr>
              <a:tr h="73274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2800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de-DE" sz="2800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de-DE" sz="2800" b="1" noProof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431</a:t>
                      </a:r>
                      <a:endParaRPr lang="de-DE" sz="2800" b="1" noProof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39" marR="44439" marT="0" marB="0" anchor="ctr"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609DB-EC96-4C55-85F2-453A3BE5829B}" type="slidenum">
              <a:rPr lang="nl-NL" smtClean="0"/>
              <a:pPr>
                <a:defRPr/>
              </a:pPr>
              <a:t>9</a:t>
            </a:fld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290"/>
            <a:ext cx="2214560" cy="101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2893554" y="257774"/>
            <a:ext cx="3429024" cy="793772"/>
          </a:xfrm>
        </p:spPr>
        <p:txBody>
          <a:bodyPr/>
          <a:lstStyle/>
          <a:p>
            <a:r>
              <a:rPr lang="nl-BE" sz="2000" b="1" dirty="0" smtClean="0"/>
              <a:t>Charakteristika der Studient</a:t>
            </a:r>
            <a:r>
              <a:rPr lang="nl-BE" sz="2000" b="1" dirty="0" smtClean="0">
                <a:solidFill>
                  <a:schemeClr val="tx1"/>
                </a:solidFill>
              </a:rPr>
              <a:t>eilnehmer/innen</a:t>
            </a:r>
          </a:p>
        </p:txBody>
      </p:sp>
      <p:graphicFrame>
        <p:nvGraphicFramePr>
          <p:cNvPr id="7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4194268"/>
              </p:ext>
            </p:extLst>
          </p:nvPr>
        </p:nvGraphicFramePr>
        <p:xfrm>
          <a:off x="1043608" y="1628800"/>
          <a:ext cx="6336703" cy="4576571"/>
        </p:xfrm>
        <a:graphic>
          <a:graphicData uri="http://schemas.openxmlformats.org/drawingml/2006/table">
            <a:tbl>
              <a:tblPr firstRow="1" firstCol="1" bandRow="1"/>
              <a:tblGrid>
                <a:gridCol w="3203951"/>
                <a:gridCol w="1566376"/>
                <a:gridCol w="1566376"/>
              </a:tblGrid>
              <a:tr h="47871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Soziodemographische und für die Betreuung relevante Charakteristika </a:t>
                      </a:r>
                      <a:br>
                        <a:rPr lang="de-DE" sz="1400" b="1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de-DE" sz="1400" b="1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der Teilnehmer/innen</a:t>
                      </a:r>
                      <a:endParaRPr lang="de-DE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B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Alle Angehörige</a:t>
                      </a:r>
                      <a:endParaRPr lang="de-DE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Deutschland</a:t>
                      </a:r>
                      <a:endParaRPr lang="de-DE" sz="1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70">
                <a:tc>
                  <a:txBody>
                    <a:bodyPr/>
                    <a:lstStyle/>
                    <a:p>
                      <a:pPr marL="182563" indent="0" algn="l" defTabSz="883402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Frauen-Anteil  </a:t>
                      </a:r>
                      <a:r>
                        <a:rPr lang="de-DE" sz="1400" kern="1200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unter Angehörigen</a:t>
                      </a:r>
                      <a:endParaRPr lang="de-DE" sz="1400" kern="1200" noProof="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78 %</a:t>
                      </a:r>
                      <a:endParaRPr lang="de-DE" sz="1400" noProof="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effectLst/>
                          <a:latin typeface="Arial"/>
                          <a:ea typeface="Calibri"/>
                          <a:cs typeface="Arial"/>
                        </a:rPr>
                        <a:t>80 %</a:t>
                      </a:r>
                      <a:endParaRPr lang="de-DE" sz="1400" noProof="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70">
                <a:tc>
                  <a:txBody>
                    <a:bodyPr/>
                    <a:lstStyle/>
                    <a:p>
                      <a:pPr marL="182563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Durchschnittsalter </a:t>
                      </a:r>
                      <a:r>
                        <a:rPr lang="de-DE" sz="1400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der Angehörigen</a:t>
                      </a:r>
                      <a:endParaRPr lang="de-DE" sz="1400" noProof="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61 Jahre</a:t>
                      </a:r>
                      <a:endParaRPr lang="de-DE" sz="1400" noProof="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effectLst/>
                          <a:latin typeface="Arial"/>
                          <a:ea typeface="Calibri"/>
                          <a:cs typeface="Arial"/>
                        </a:rPr>
                        <a:t>63 Jahre</a:t>
                      </a:r>
                      <a:endParaRPr lang="de-DE" sz="1400" noProof="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70">
                <a:tc>
                  <a:txBody>
                    <a:bodyPr/>
                    <a:lstStyle/>
                    <a:p>
                      <a:pPr marL="182563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A</a:t>
                      </a:r>
                      <a:r>
                        <a:rPr lang="de-DE" sz="1400" baseline="0" noProof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llein zuständig</a:t>
                      </a:r>
                      <a:r>
                        <a:rPr lang="de-DE" sz="1400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de-DE" sz="1400" noProof="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38 %</a:t>
                      </a:r>
                      <a:endParaRPr lang="de-DE" sz="1400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53 %</a:t>
                      </a:r>
                      <a:endParaRPr lang="de-DE" sz="1400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70">
                <a:tc>
                  <a:txBody>
                    <a:bodyPr/>
                    <a:lstStyle/>
                    <a:p>
                      <a:pPr marL="182563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effectLst/>
                          <a:latin typeface="Arial"/>
                          <a:ea typeface="Calibri"/>
                          <a:cs typeface="Arial"/>
                        </a:rPr>
                        <a:t>Hauptsächlich zuständig</a:t>
                      </a:r>
                      <a:endParaRPr lang="de-DE" sz="1400" noProof="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34 %</a:t>
                      </a:r>
                      <a:endParaRPr lang="de-DE" sz="1400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21 %</a:t>
                      </a:r>
                      <a:endParaRPr lang="de-DE" sz="1400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70">
                <a:tc>
                  <a:txBody>
                    <a:bodyPr/>
                    <a:lstStyle/>
                    <a:p>
                      <a:pPr marL="182563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Betreuung des eigenen Kindes </a:t>
                      </a:r>
                      <a:endParaRPr lang="de-DE" sz="1400" noProof="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84 %</a:t>
                      </a:r>
                      <a:endParaRPr lang="de-DE" sz="1400" noProof="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effectLst/>
                          <a:latin typeface="Arial"/>
                          <a:ea typeface="Calibri"/>
                          <a:cs typeface="Arial"/>
                        </a:rPr>
                        <a:t>87 %</a:t>
                      </a:r>
                      <a:endParaRPr lang="de-DE" sz="1400" noProof="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70">
                <a:tc>
                  <a:txBody>
                    <a:bodyPr/>
                    <a:lstStyle/>
                    <a:p>
                      <a:pPr marL="182563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Betreuungsaufwand</a:t>
                      </a:r>
                      <a:r>
                        <a:rPr lang="de-DE" sz="1400" baseline="0" noProof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pro Woche</a:t>
                      </a:r>
                      <a:r>
                        <a:rPr lang="de-DE" sz="1400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de-DE" sz="1400" noProof="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23 Stunden</a:t>
                      </a:r>
                      <a:endParaRPr lang="de-DE" sz="1400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19 Stunden</a:t>
                      </a:r>
                      <a:endParaRPr lang="de-DE" sz="1400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70">
                <a:tc>
                  <a:txBody>
                    <a:bodyPr/>
                    <a:lstStyle/>
                    <a:p>
                      <a:pPr marL="182563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Betreuungsdauer in Jahren</a:t>
                      </a:r>
                      <a:r>
                        <a:rPr lang="de-DE" sz="1400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de-DE" sz="1400" noProof="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16 Jahre</a:t>
                      </a:r>
                      <a:endParaRPr lang="de-DE" sz="1400" noProof="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effectLst/>
                          <a:latin typeface="Arial"/>
                          <a:ea typeface="Calibri"/>
                          <a:cs typeface="Arial"/>
                        </a:rPr>
                        <a:t>16 Jahre</a:t>
                      </a:r>
                      <a:endParaRPr lang="de-DE" sz="1400" noProof="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70">
                <a:tc>
                  <a:txBody>
                    <a:bodyPr/>
                    <a:lstStyle/>
                    <a:p>
                      <a:pPr marL="182563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effectLst/>
                          <a:latin typeface="Arial"/>
                          <a:ea typeface="Calibri"/>
                          <a:cs typeface="Arial"/>
                        </a:rPr>
                        <a:t>Schwierigkeiten, zurecht zu kommen</a:t>
                      </a:r>
                      <a:endParaRPr lang="de-DE" sz="1400" noProof="0" dirty="0"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25 %</a:t>
                      </a:r>
                      <a:endParaRPr lang="de-DE" sz="1400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12 %</a:t>
                      </a:r>
                      <a:endParaRPr lang="de-DE" sz="1400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70">
                <a:tc>
                  <a:txBody>
                    <a:bodyPr/>
                    <a:lstStyle/>
                    <a:p>
                      <a:pPr marL="182563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Leben mit Patient/in zusammen</a:t>
                      </a:r>
                      <a:endParaRPr lang="de-D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42 %</a:t>
                      </a:r>
                      <a:endParaRPr lang="de-DE" sz="1400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noProof="0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23 %</a:t>
                      </a:r>
                      <a:endParaRPr lang="de-DE" sz="1400" noProof="0" dirty="0">
                        <a:solidFill>
                          <a:srgbClr val="C00000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ufamikj">
  <a:themeElements>
    <a:clrScheme name="eufamikj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ufamikj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46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46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eufamikj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famikj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ufamikj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famikj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famikj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famikj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famikj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1322</Words>
  <Application>Microsoft Macintosh PowerPoint</Application>
  <PresentationFormat>Bildschirmpräsentation (4:3)</PresentationFormat>
  <Paragraphs>308</Paragraphs>
  <Slides>19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19</vt:i4>
      </vt:variant>
    </vt:vector>
  </HeadingPairs>
  <TitlesOfParts>
    <vt:vector size="21" baseType="lpstr">
      <vt:lpstr>eufamikj</vt:lpstr>
      <vt:lpstr>Custom Design</vt:lpstr>
      <vt:lpstr>PowerPoint-Präsentation</vt:lpstr>
      <vt:lpstr>EUFAMI</vt:lpstr>
      <vt:lpstr>KU Leuven LUCAS</vt:lpstr>
      <vt:lpstr>Einführung</vt:lpstr>
      <vt:lpstr>Hintergründe - 1</vt:lpstr>
      <vt:lpstr>Hintergründe - 2</vt:lpstr>
      <vt:lpstr>Ziele der Studie</vt:lpstr>
      <vt:lpstr>Studien-teilnehmer/innen</vt:lpstr>
      <vt:lpstr>Charakteristika der Studienteilnehmer/innen</vt:lpstr>
      <vt:lpstr>Headlines</vt:lpstr>
      <vt:lpstr>Häufige Belastungen</vt:lpstr>
      <vt:lpstr>Stigmatisierung</vt:lpstr>
      <vt:lpstr>Positive Erfahrungen</vt:lpstr>
      <vt:lpstr>Professionelle Unterstützung</vt:lpstr>
      <vt:lpstr>Professionelle Unterstützung</vt:lpstr>
      <vt:lpstr>Unterstützung?</vt:lpstr>
      <vt:lpstr>Wesentliche Unterschiede in Deutschland</vt:lpstr>
      <vt:lpstr>Fazit</vt:lpstr>
      <vt:lpstr>Unterstützunde Maßnahmen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Terri Jones</dc:creator>
  <cp:lastModifiedBy>Janine Berg-Peer</cp:lastModifiedBy>
  <cp:revision>248</cp:revision>
  <cp:lastPrinted>2014-10-12T11:36:33Z</cp:lastPrinted>
  <dcterms:created xsi:type="dcterms:W3CDTF">2014-05-12T19:00:03Z</dcterms:created>
  <dcterms:modified xsi:type="dcterms:W3CDTF">2014-10-12T11:37:10Z</dcterms:modified>
</cp:coreProperties>
</file>